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2"/>
  </p:notesMasterIdLst>
  <p:sldIdLst>
    <p:sldId id="262" r:id="rId2"/>
    <p:sldId id="256" r:id="rId3"/>
    <p:sldId id="259" r:id="rId4"/>
    <p:sldId id="303" r:id="rId5"/>
    <p:sldId id="304" r:id="rId6"/>
    <p:sldId id="307" r:id="rId7"/>
    <p:sldId id="306" r:id="rId8"/>
    <p:sldId id="286" r:id="rId9"/>
    <p:sldId id="287" r:id="rId10"/>
    <p:sldId id="288" r:id="rId11"/>
    <p:sldId id="289" r:id="rId12"/>
    <p:sldId id="290" r:id="rId13"/>
    <p:sldId id="291" r:id="rId14"/>
    <p:sldId id="292" r:id="rId15"/>
    <p:sldId id="293" r:id="rId16"/>
    <p:sldId id="258" r:id="rId17"/>
    <p:sldId id="260" r:id="rId18"/>
    <p:sldId id="305" r:id="rId19"/>
    <p:sldId id="294" r:id="rId20"/>
    <p:sldId id="295" r:id="rId21"/>
    <p:sldId id="296" r:id="rId22"/>
    <p:sldId id="297" r:id="rId23"/>
    <p:sldId id="298" r:id="rId24"/>
    <p:sldId id="299" r:id="rId25"/>
    <p:sldId id="300" r:id="rId26"/>
    <p:sldId id="309" r:id="rId27"/>
    <p:sldId id="310" r:id="rId28"/>
    <p:sldId id="311" r:id="rId29"/>
    <p:sldId id="312" r:id="rId30"/>
    <p:sldId id="308" r:id="rId31"/>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84692" autoAdjust="0"/>
  </p:normalViewPr>
  <p:slideViewPr>
    <p:cSldViewPr snapToGrid="0">
      <p:cViewPr>
        <p:scale>
          <a:sx n="90" d="100"/>
          <a:sy n="90" d="100"/>
        </p:scale>
        <p:origin x="552" y="-474"/>
      </p:cViewPr>
      <p:guideLst>
        <p:guide orient="horz" pos="2160"/>
        <p:guide pos="3840"/>
      </p:guideLst>
    </p:cSldViewPr>
  </p:slideViewPr>
  <p:outlineViewPr>
    <p:cViewPr>
      <p:scale>
        <a:sx n="33" d="100"/>
        <a:sy n="33" d="100"/>
      </p:scale>
      <p:origin x="0" y="-966"/>
    </p:cViewPr>
  </p:outlineViewPr>
  <p:notesTextViewPr>
    <p:cViewPr>
      <p:scale>
        <a:sx n="1" d="1"/>
        <a:sy n="1" d="1"/>
      </p:scale>
      <p:origin x="0" y="0"/>
    </p:cViewPr>
  </p:notesTextViewPr>
  <p:notesViewPr>
    <p:cSldViewPr snapToGrid="0">
      <p:cViewPr varScale="1">
        <p:scale>
          <a:sx n="90" d="100"/>
          <a:sy n="90" d="100"/>
        </p:scale>
        <p:origin x="369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512DCF-65C2-4965-B1F6-F926330AB449}" type="doc">
      <dgm:prSet loTypeId="urn:microsoft.com/office/officeart/2005/8/layout/hList7" loCatId="relationship" qsTypeId="urn:microsoft.com/office/officeart/2005/8/quickstyle/simple1" qsCatId="simple" csTypeId="urn:microsoft.com/office/officeart/2005/8/colors/accent0_3" csCatId="mainScheme" phldr="1"/>
      <dgm:spPr/>
    </dgm:pt>
    <dgm:pt modelId="{E10FF5EA-D2F1-4F7D-90F4-8E9F4FBB472F}">
      <dgm:prSet phldrT="[Text]" custT="1"/>
      <dgm:spPr/>
      <dgm:t>
        <a:bodyPr/>
        <a:lstStyle/>
        <a:p>
          <a:r>
            <a:rPr lang="en-US" sz="1600" dirty="0" smtClean="0">
              <a:effectLst>
                <a:outerShdw blurRad="38100" dist="38100" dir="2700000" algn="tl">
                  <a:srgbClr val="000000">
                    <a:alpha val="43137"/>
                  </a:srgbClr>
                </a:outerShdw>
              </a:effectLst>
            </a:rPr>
            <a:t>Kirstie Chadwick</a:t>
          </a:r>
        </a:p>
        <a:p>
          <a:r>
            <a:rPr lang="en-US" sz="1200" dirty="0" smtClean="0"/>
            <a:t>President &amp; CEO</a:t>
          </a:r>
        </a:p>
        <a:p>
          <a:r>
            <a:rPr lang="en-US" sz="1100" dirty="0" smtClean="0">
              <a:solidFill>
                <a:schemeClr val="bg1">
                  <a:lumMod val="90000"/>
                  <a:lumOff val="10000"/>
                </a:schemeClr>
              </a:solidFill>
            </a:rPr>
            <a:t>25+ Years Experience</a:t>
          </a:r>
        </a:p>
        <a:p>
          <a:r>
            <a:rPr lang="en-US" sz="1100" dirty="0" smtClean="0">
              <a:solidFill>
                <a:schemeClr val="bg1">
                  <a:lumMod val="90000"/>
                  <a:lumOff val="10000"/>
                </a:schemeClr>
              </a:solidFill>
            </a:rPr>
            <a:t>Executive at 5 Start-ups</a:t>
          </a:r>
        </a:p>
        <a:p>
          <a:r>
            <a:rPr lang="en-US" sz="1100" dirty="0" smtClean="0">
              <a:solidFill>
                <a:schemeClr val="bg1">
                  <a:lumMod val="90000"/>
                  <a:lumOff val="10000"/>
                </a:schemeClr>
              </a:solidFill>
            </a:rPr>
            <a:t>Incubation/Acceleration</a:t>
          </a:r>
          <a:endParaRPr lang="en-US" sz="1100" dirty="0">
            <a:solidFill>
              <a:schemeClr val="bg1">
                <a:lumMod val="90000"/>
                <a:lumOff val="10000"/>
              </a:schemeClr>
            </a:solidFill>
          </a:endParaRPr>
        </a:p>
      </dgm:t>
    </dgm:pt>
    <dgm:pt modelId="{833E6F6B-A411-49DD-A33F-A2CBC8C63373}" type="parTrans" cxnId="{DFFB032E-C08F-4532-8FB9-A9B7E17501BD}">
      <dgm:prSet/>
      <dgm:spPr/>
      <dgm:t>
        <a:bodyPr/>
        <a:lstStyle/>
        <a:p>
          <a:endParaRPr lang="en-US"/>
        </a:p>
      </dgm:t>
    </dgm:pt>
    <dgm:pt modelId="{CA0E2143-ADDE-40D5-B20E-FABA7B071172}" type="sibTrans" cxnId="{DFFB032E-C08F-4532-8FB9-A9B7E17501BD}">
      <dgm:prSet/>
      <dgm:spPr/>
      <dgm:t>
        <a:bodyPr/>
        <a:lstStyle/>
        <a:p>
          <a:endParaRPr lang="en-US"/>
        </a:p>
      </dgm:t>
    </dgm:pt>
    <dgm:pt modelId="{34CCC338-AC0E-43A1-BC17-5EFCAF450C42}">
      <dgm:prSet phldrT="[Text]" custT="1"/>
      <dgm:spPr/>
      <dgm:t>
        <a:bodyPr/>
        <a:lstStyle/>
        <a:p>
          <a:r>
            <a:rPr lang="en-US" sz="1600" dirty="0" smtClean="0">
              <a:effectLst>
                <a:outerShdw blurRad="38100" dist="38100" dir="2700000" algn="tl">
                  <a:srgbClr val="000000">
                    <a:alpha val="43137"/>
                  </a:srgbClr>
                </a:outerShdw>
              </a:effectLst>
            </a:rPr>
            <a:t>John Gaset</a:t>
          </a:r>
        </a:p>
        <a:p>
          <a:r>
            <a:rPr lang="en-US" sz="1200" i="1" dirty="0" smtClean="0"/>
            <a:t>VP Membership &amp; Operations</a:t>
          </a:r>
        </a:p>
        <a:p>
          <a:r>
            <a:rPr lang="en-US" sz="1100" dirty="0" smtClean="0">
              <a:solidFill>
                <a:schemeClr val="bg1">
                  <a:lumMod val="90000"/>
                  <a:lumOff val="10000"/>
                </a:schemeClr>
              </a:solidFill>
            </a:rPr>
            <a:t>30+ Years in High-Tech</a:t>
          </a:r>
        </a:p>
        <a:p>
          <a:r>
            <a:rPr lang="en-US" sz="1100" dirty="0" smtClean="0">
              <a:solidFill>
                <a:schemeClr val="bg1">
                  <a:lumMod val="90000"/>
                  <a:lumOff val="10000"/>
                </a:schemeClr>
              </a:solidFill>
            </a:rPr>
            <a:t>Sales, Client Services, Product Management</a:t>
          </a:r>
        </a:p>
        <a:p>
          <a:r>
            <a:rPr lang="en-US" sz="1100" dirty="0" smtClean="0">
              <a:solidFill>
                <a:schemeClr val="bg1">
                  <a:lumMod val="90000"/>
                  <a:lumOff val="10000"/>
                </a:schemeClr>
              </a:solidFill>
            </a:rPr>
            <a:t> </a:t>
          </a:r>
          <a:endParaRPr lang="en-US" sz="1100" dirty="0">
            <a:solidFill>
              <a:schemeClr val="bg1">
                <a:lumMod val="90000"/>
                <a:lumOff val="10000"/>
              </a:schemeClr>
            </a:solidFill>
          </a:endParaRPr>
        </a:p>
      </dgm:t>
    </dgm:pt>
    <dgm:pt modelId="{3EAC2028-6CB5-4D0D-9C80-9C51A2DEB5D8}" type="parTrans" cxnId="{1154EEB1-1FBF-4FD1-B428-09887299EB7F}">
      <dgm:prSet/>
      <dgm:spPr/>
      <dgm:t>
        <a:bodyPr/>
        <a:lstStyle/>
        <a:p>
          <a:endParaRPr lang="en-US"/>
        </a:p>
      </dgm:t>
    </dgm:pt>
    <dgm:pt modelId="{FE88D085-800C-499E-BD3E-2576198572FF}" type="sibTrans" cxnId="{1154EEB1-1FBF-4FD1-B428-09887299EB7F}">
      <dgm:prSet/>
      <dgm:spPr/>
      <dgm:t>
        <a:bodyPr/>
        <a:lstStyle/>
        <a:p>
          <a:endParaRPr lang="en-US"/>
        </a:p>
      </dgm:t>
    </dgm:pt>
    <dgm:pt modelId="{3C68122F-3A86-4E7E-88E6-F6A2016B1C4B}">
      <dgm:prSet phldrT="[Text]" custT="1"/>
      <dgm:spPr/>
      <dgm:t>
        <a:bodyPr/>
        <a:lstStyle/>
        <a:p>
          <a:r>
            <a:rPr lang="en-US" sz="1600" dirty="0" smtClean="0">
              <a:effectLst>
                <a:outerShdw blurRad="38100" dist="38100" dir="2700000" algn="tl">
                  <a:srgbClr val="000000">
                    <a:alpha val="43137"/>
                  </a:srgbClr>
                </a:outerShdw>
              </a:effectLst>
            </a:rPr>
            <a:t>Joy Lee</a:t>
          </a:r>
        </a:p>
        <a:p>
          <a:r>
            <a:rPr lang="en-US" sz="1200" i="1" dirty="0" smtClean="0"/>
            <a:t>Director of Marketing &amp; Content</a:t>
          </a:r>
        </a:p>
        <a:p>
          <a:r>
            <a:rPr lang="en-US" sz="1100" dirty="0" smtClean="0">
              <a:solidFill>
                <a:schemeClr val="bg1">
                  <a:lumMod val="90000"/>
                  <a:lumOff val="10000"/>
                </a:schemeClr>
              </a:solidFill>
            </a:rPr>
            <a:t>15+ Years Experience</a:t>
          </a:r>
        </a:p>
        <a:p>
          <a:r>
            <a:rPr lang="en-US" sz="1100" dirty="0" smtClean="0">
              <a:solidFill>
                <a:schemeClr val="bg1">
                  <a:lumMod val="90000"/>
                  <a:lumOff val="10000"/>
                </a:schemeClr>
              </a:solidFill>
            </a:rPr>
            <a:t>Corporate / Agency</a:t>
          </a:r>
        </a:p>
        <a:p>
          <a:endParaRPr lang="en-US" sz="1100" dirty="0">
            <a:solidFill>
              <a:schemeClr val="bg1">
                <a:lumMod val="90000"/>
                <a:lumOff val="10000"/>
              </a:schemeClr>
            </a:solidFill>
          </a:endParaRPr>
        </a:p>
      </dgm:t>
    </dgm:pt>
    <dgm:pt modelId="{66CB4C3C-1D18-4C38-B4FA-E47202ADB05B}" type="parTrans" cxnId="{67584B6A-C0A2-42F1-B752-5FDECE1F76A5}">
      <dgm:prSet/>
      <dgm:spPr/>
      <dgm:t>
        <a:bodyPr/>
        <a:lstStyle/>
        <a:p>
          <a:endParaRPr lang="en-US"/>
        </a:p>
      </dgm:t>
    </dgm:pt>
    <dgm:pt modelId="{44B8DF91-A85E-4463-848A-038ED0C9786C}" type="sibTrans" cxnId="{67584B6A-C0A2-42F1-B752-5FDECE1F76A5}">
      <dgm:prSet/>
      <dgm:spPr/>
      <dgm:t>
        <a:bodyPr/>
        <a:lstStyle/>
        <a:p>
          <a:endParaRPr lang="en-US"/>
        </a:p>
      </dgm:t>
    </dgm:pt>
    <dgm:pt modelId="{3283C2E1-5BFA-461E-968A-A7A80263CD8F}" type="pres">
      <dgm:prSet presAssocID="{4B512DCF-65C2-4965-B1F6-F926330AB449}" presName="Name0" presStyleCnt="0">
        <dgm:presLayoutVars>
          <dgm:dir/>
          <dgm:resizeHandles val="exact"/>
        </dgm:presLayoutVars>
      </dgm:prSet>
      <dgm:spPr/>
    </dgm:pt>
    <dgm:pt modelId="{ACAB7297-22F1-4844-9E88-EADE6D809B16}" type="pres">
      <dgm:prSet presAssocID="{4B512DCF-65C2-4965-B1F6-F926330AB449}" presName="fgShape" presStyleLbl="fgShp" presStyleIdx="0" presStyleCnt="1"/>
      <dgm:spPr>
        <a:noFill/>
        <a:ln>
          <a:noFill/>
        </a:ln>
      </dgm:spPr>
    </dgm:pt>
    <dgm:pt modelId="{939860EA-FFD2-40FA-ABEC-567977435C1E}" type="pres">
      <dgm:prSet presAssocID="{4B512DCF-65C2-4965-B1F6-F926330AB449}" presName="linComp" presStyleCnt="0"/>
      <dgm:spPr/>
    </dgm:pt>
    <dgm:pt modelId="{2423EBE4-647B-42B1-8141-EFF8F9948981}" type="pres">
      <dgm:prSet presAssocID="{E10FF5EA-D2F1-4F7D-90F4-8E9F4FBB472F}" presName="compNode" presStyleCnt="0"/>
      <dgm:spPr/>
    </dgm:pt>
    <dgm:pt modelId="{5D58060E-FEAC-483F-8D55-E9B3BD38A2B2}" type="pres">
      <dgm:prSet presAssocID="{E10FF5EA-D2F1-4F7D-90F4-8E9F4FBB472F}" presName="bkgdShape" presStyleLbl="node1" presStyleIdx="0" presStyleCnt="3" custLinFactNeighborX="-77" custLinFactNeighborY="-577"/>
      <dgm:spPr/>
      <dgm:t>
        <a:bodyPr/>
        <a:lstStyle/>
        <a:p>
          <a:endParaRPr lang="en-US"/>
        </a:p>
      </dgm:t>
    </dgm:pt>
    <dgm:pt modelId="{5BF4ED0A-F28D-447E-B5B9-B8B8612EAC7A}" type="pres">
      <dgm:prSet presAssocID="{E10FF5EA-D2F1-4F7D-90F4-8E9F4FBB472F}" presName="nodeTx" presStyleLbl="node1" presStyleIdx="0" presStyleCnt="3">
        <dgm:presLayoutVars>
          <dgm:bulletEnabled val="1"/>
        </dgm:presLayoutVars>
      </dgm:prSet>
      <dgm:spPr/>
      <dgm:t>
        <a:bodyPr/>
        <a:lstStyle/>
        <a:p>
          <a:endParaRPr lang="en-US"/>
        </a:p>
      </dgm:t>
    </dgm:pt>
    <dgm:pt modelId="{DCF9924A-C4A6-492D-B2A8-A691EF74456C}" type="pres">
      <dgm:prSet presAssocID="{E10FF5EA-D2F1-4F7D-90F4-8E9F4FBB472F}" presName="invisiNode" presStyleLbl="node1" presStyleIdx="0" presStyleCnt="3"/>
      <dgm:spPr/>
    </dgm:pt>
    <dgm:pt modelId="{2524E877-CF10-4DA9-935D-E555E2134A61}" type="pres">
      <dgm:prSet presAssocID="{E10FF5EA-D2F1-4F7D-90F4-8E9F4FBB472F}" presName="imagNode" presStyleLbl="fgImgPlace1" presStyleIdx="0" presStyleCnt="3" custScaleX="89490" custScaleY="89490"/>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pt>
    <dgm:pt modelId="{1D36C8F5-B889-4FCD-8E0B-859E173EF4F5}" type="pres">
      <dgm:prSet presAssocID="{CA0E2143-ADDE-40D5-B20E-FABA7B071172}" presName="sibTrans" presStyleLbl="sibTrans2D1" presStyleIdx="0" presStyleCnt="0"/>
      <dgm:spPr/>
      <dgm:t>
        <a:bodyPr/>
        <a:lstStyle/>
        <a:p>
          <a:endParaRPr lang="en-US"/>
        </a:p>
      </dgm:t>
    </dgm:pt>
    <dgm:pt modelId="{E73A2CCC-2F58-41CA-93C9-FBEBBD4548DD}" type="pres">
      <dgm:prSet presAssocID="{34CCC338-AC0E-43A1-BC17-5EFCAF450C42}" presName="compNode" presStyleCnt="0"/>
      <dgm:spPr/>
    </dgm:pt>
    <dgm:pt modelId="{15E05889-7DAD-4968-8911-08A5261F4116}" type="pres">
      <dgm:prSet presAssocID="{34CCC338-AC0E-43A1-BC17-5EFCAF450C42}" presName="bkgdShape" presStyleLbl="node1" presStyleIdx="1" presStyleCnt="3"/>
      <dgm:spPr/>
      <dgm:t>
        <a:bodyPr/>
        <a:lstStyle/>
        <a:p>
          <a:endParaRPr lang="en-US"/>
        </a:p>
      </dgm:t>
    </dgm:pt>
    <dgm:pt modelId="{EB55221F-E48D-4A3F-B771-E245B2E40F6B}" type="pres">
      <dgm:prSet presAssocID="{34CCC338-AC0E-43A1-BC17-5EFCAF450C42}" presName="nodeTx" presStyleLbl="node1" presStyleIdx="1" presStyleCnt="3">
        <dgm:presLayoutVars>
          <dgm:bulletEnabled val="1"/>
        </dgm:presLayoutVars>
      </dgm:prSet>
      <dgm:spPr/>
      <dgm:t>
        <a:bodyPr/>
        <a:lstStyle/>
        <a:p>
          <a:endParaRPr lang="en-US"/>
        </a:p>
      </dgm:t>
    </dgm:pt>
    <dgm:pt modelId="{2A05C698-F4DB-49C4-8865-363E9D591474}" type="pres">
      <dgm:prSet presAssocID="{34CCC338-AC0E-43A1-BC17-5EFCAF450C42}" presName="invisiNode" presStyleLbl="node1" presStyleIdx="1" presStyleCnt="3"/>
      <dgm:spPr/>
    </dgm:pt>
    <dgm:pt modelId="{1A4878E5-418F-41C9-B4A3-D18E4330B26C}" type="pres">
      <dgm:prSet presAssocID="{34CCC338-AC0E-43A1-BC17-5EFCAF450C42}" presName="imagNode" presStyleLbl="fgImgPlace1" presStyleIdx="1" presStyleCnt="3" custScaleX="89490" custScaleY="89490"/>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70F3AD5-D3FC-40FF-9C01-E1C6B03161C5}" type="pres">
      <dgm:prSet presAssocID="{FE88D085-800C-499E-BD3E-2576198572FF}" presName="sibTrans" presStyleLbl="sibTrans2D1" presStyleIdx="0" presStyleCnt="0"/>
      <dgm:spPr/>
      <dgm:t>
        <a:bodyPr/>
        <a:lstStyle/>
        <a:p>
          <a:endParaRPr lang="en-US"/>
        </a:p>
      </dgm:t>
    </dgm:pt>
    <dgm:pt modelId="{CC7C55E2-FF68-4DB9-ABFD-6C56DA30FC8F}" type="pres">
      <dgm:prSet presAssocID="{3C68122F-3A86-4E7E-88E6-F6A2016B1C4B}" presName="compNode" presStyleCnt="0"/>
      <dgm:spPr/>
    </dgm:pt>
    <dgm:pt modelId="{ED7D1A18-6733-4458-B1C6-44D0DCF6193E}" type="pres">
      <dgm:prSet presAssocID="{3C68122F-3A86-4E7E-88E6-F6A2016B1C4B}" presName="bkgdShape" presStyleLbl="node1" presStyleIdx="2" presStyleCnt="3" custLinFactNeighborY="-376"/>
      <dgm:spPr/>
      <dgm:t>
        <a:bodyPr/>
        <a:lstStyle/>
        <a:p>
          <a:endParaRPr lang="en-US"/>
        </a:p>
      </dgm:t>
    </dgm:pt>
    <dgm:pt modelId="{C73F7FD7-020B-4CFA-A8E6-75AE8BF2A86E}" type="pres">
      <dgm:prSet presAssocID="{3C68122F-3A86-4E7E-88E6-F6A2016B1C4B}" presName="nodeTx" presStyleLbl="node1" presStyleIdx="2" presStyleCnt="3">
        <dgm:presLayoutVars>
          <dgm:bulletEnabled val="1"/>
        </dgm:presLayoutVars>
      </dgm:prSet>
      <dgm:spPr/>
      <dgm:t>
        <a:bodyPr/>
        <a:lstStyle/>
        <a:p>
          <a:endParaRPr lang="en-US"/>
        </a:p>
      </dgm:t>
    </dgm:pt>
    <dgm:pt modelId="{B356BC0A-F025-40B9-80E1-F25DBC5870C2}" type="pres">
      <dgm:prSet presAssocID="{3C68122F-3A86-4E7E-88E6-F6A2016B1C4B}" presName="invisiNode" presStyleLbl="node1" presStyleIdx="2" presStyleCnt="3"/>
      <dgm:spPr/>
    </dgm:pt>
    <dgm:pt modelId="{76C23035-7BBB-4B6A-8AF6-2F45BB615297}" type="pres">
      <dgm:prSet presAssocID="{3C68122F-3A86-4E7E-88E6-F6A2016B1C4B}" presName="imagNode" presStyleLbl="fgImgPlace1" presStyleIdx="2" presStyleCnt="3" custScaleX="89490" custScaleY="89490"/>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dgm:spPr>
    </dgm:pt>
  </dgm:ptLst>
  <dgm:cxnLst>
    <dgm:cxn modelId="{67584B6A-C0A2-42F1-B752-5FDECE1F76A5}" srcId="{4B512DCF-65C2-4965-B1F6-F926330AB449}" destId="{3C68122F-3A86-4E7E-88E6-F6A2016B1C4B}" srcOrd="2" destOrd="0" parTransId="{66CB4C3C-1D18-4C38-B4FA-E47202ADB05B}" sibTransId="{44B8DF91-A85E-4463-848A-038ED0C9786C}"/>
    <dgm:cxn modelId="{9A7A721C-6C10-42FA-A026-15652C44C7C1}" type="presOf" srcId="{CA0E2143-ADDE-40D5-B20E-FABA7B071172}" destId="{1D36C8F5-B889-4FCD-8E0B-859E173EF4F5}" srcOrd="0" destOrd="0" presId="urn:microsoft.com/office/officeart/2005/8/layout/hList7"/>
    <dgm:cxn modelId="{39AA9374-1DBC-4D89-8029-9D5D4CA620AA}" type="presOf" srcId="{3C68122F-3A86-4E7E-88E6-F6A2016B1C4B}" destId="{ED7D1A18-6733-4458-B1C6-44D0DCF6193E}" srcOrd="0" destOrd="0" presId="urn:microsoft.com/office/officeart/2005/8/layout/hList7"/>
    <dgm:cxn modelId="{534DA684-2EB0-4B83-95B6-9C7BFBE455F2}" type="presOf" srcId="{34CCC338-AC0E-43A1-BC17-5EFCAF450C42}" destId="{15E05889-7DAD-4968-8911-08A5261F4116}" srcOrd="0" destOrd="0" presId="urn:microsoft.com/office/officeart/2005/8/layout/hList7"/>
    <dgm:cxn modelId="{7C3A3F7A-40E2-462F-B34B-E3F4ED9C8503}" type="presOf" srcId="{FE88D085-800C-499E-BD3E-2576198572FF}" destId="{670F3AD5-D3FC-40FF-9C01-E1C6B03161C5}" srcOrd="0" destOrd="0" presId="urn:microsoft.com/office/officeart/2005/8/layout/hList7"/>
    <dgm:cxn modelId="{80981149-D8A0-4214-8707-28FD5343369A}" type="presOf" srcId="{E10FF5EA-D2F1-4F7D-90F4-8E9F4FBB472F}" destId="{5BF4ED0A-F28D-447E-B5B9-B8B8612EAC7A}" srcOrd="1" destOrd="0" presId="urn:microsoft.com/office/officeart/2005/8/layout/hList7"/>
    <dgm:cxn modelId="{FC8110AD-DDE9-48D9-A052-DDD7BEE19C1D}" type="presOf" srcId="{4B512DCF-65C2-4965-B1F6-F926330AB449}" destId="{3283C2E1-5BFA-461E-968A-A7A80263CD8F}" srcOrd="0" destOrd="0" presId="urn:microsoft.com/office/officeart/2005/8/layout/hList7"/>
    <dgm:cxn modelId="{4D845395-A987-4F37-AEB3-B447983959D0}" type="presOf" srcId="{3C68122F-3A86-4E7E-88E6-F6A2016B1C4B}" destId="{C73F7FD7-020B-4CFA-A8E6-75AE8BF2A86E}" srcOrd="1" destOrd="0" presId="urn:microsoft.com/office/officeart/2005/8/layout/hList7"/>
    <dgm:cxn modelId="{1154EEB1-1FBF-4FD1-B428-09887299EB7F}" srcId="{4B512DCF-65C2-4965-B1F6-F926330AB449}" destId="{34CCC338-AC0E-43A1-BC17-5EFCAF450C42}" srcOrd="1" destOrd="0" parTransId="{3EAC2028-6CB5-4D0D-9C80-9C51A2DEB5D8}" sibTransId="{FE88D085-800C-499E-BD3E-2576198572FF}"/>
    <dgm:cxn modelId="{DFFB032E-C08F-4532-8FB9-A9B7E17501BD}" srcId="{4B512DCF-65C2-4965-B1F6-F926330AB449}" destId="{E10FF5EA-D2F1-4F7D-90F4-8E9F4FBB472F}" srcOrd="0" destOrd="0" parTransId="{833E6F6B-A411-49DD-A33F-A2CBC8C63373}" sibTransId="{CA0E2143-ADDE-40D5-B20E-FABA7B071172}"/>
    <dgm:cxn modelId="{F325C9D7-A5A0-45AF-9281-9302AFE21D23}" type="presOf" srcId="{34CCC338-AC0E-43A1-BC17-5EFCAF450C42}" destId="{EB55221F-E48D-4A3F-B771-E245B2E40F6B}" srcOrd="1" destOrd="0" presId="urn:microsoft.com/office/officeart/2005/8/layout/hList7"/>
    <dgm:cxn modelId="{2E650BF3-9107-4A02-9BCF-FFB678A8DAA3}" type="presOf" srcId="{E10FF5EA-D2F1-4F7D-90F4-8E9F4FBB472F}" destId="{5D58060E-FEAC-483F-8D55-E9B3BD38A2B2}" srcOrd="0" destOrd="0" presId="urn:microsoft.com/office/officeart/2005/8/layout/hList7"/>
    <dgm:cxn modelId="{C9EA48C4-468E-4A49-808F-4FAFC2F7A4D7}" type="presParOf" srcId="{3283C2E1-5BFA-461E-968A-A7A80263CD8F}" destId="{ACAB7297-22F1-4844-9E88-EADE6D809B16}" srcOrd="0" destOrd="0" presId="urn:microsoft.com/office/officeart/2005/8/layout/hList7"/>
    <dgm:cxn modelId="{B046ED17-40B1-4833-A370-19536099BC81}" type="presParOf" srcId="{3283C2E1-5BFA-461E-968A-A7A80263CD8F}" destId="{939860EA-FFD2-40FA-ABEC-567977435C1E}" srcOrd="1" destOrd="0" presId="urn:microsoft.com/office/officeart/2005/8/layout/hList7"/>
    <dgm:cxn modelId="{67C423B2-A273-4160-96F1-E49376F49032}" type="presParOf" srcId="{939860EA-FFD2-40FA-ABEC-567977435C1E}" destId="{2423EBE4-647B-42B1-8141-EFF8F9948981}" srcOrd="0" destOrd="0" presId="urn:microsoft.com/office/officeart/2005/8/layout/hList7"/>
    <dgm:cxn modelId="{8E880ACB-F1C2-4743-B3E2-86643D2BAAD7}" type="presParOf" srcId="{2423EBE4-647B-42B1-8141-EFF8F9948981}" destId="{5D58060E-FEAC-483F-8D55-E9B3BD38A2B2}" srcOrd="0" destOrd="0" presId="urn:microsoft.com/office/officeart/2005/8/layout/hList7"/>
    <dgm:cxn modelId="{0D6F2424-A0B5-4564-B284-2B21AFB7B693}" type="presParOf" srcId="{2423EBE4-647B-42B1-8141-EFF8F9948981}" destId="{5BF4ED0A-F28D-447E-B5B9-B8B8612EAC7A}" srcOrd="1" destOrd="0" presId="urn:microsoft.com/office/officeart/2005/8/layout/hList7"/>
    <dgm:cxn modelId="{D4A7D0C0-3C62-49D9-B80D-BA813E7C8EAB}" type="presParOf" srcId="{2423EBE4-647B-42B1-8141-EFF8F9948981}" destId="{DCF9924A-C4A6-492D-B2A8-A691EF74456C}" srcOrd="2" destOrd="0" presId="urn:microsoft.com/office/officeart/2005/8/layout/hList7"/>
    <dgm:cxn modelId="{E4162AAA-848E-4586-8097-B7A8781C5F9E}" type="presParOf" srcId="{2423EBE4-647B-42B1-8141-EFF8F9948981}" destId="{2524E877-CF10-4DA9-935D-E555E2134A61}" srcOrd="3" destOrd="0" presId="urn:microsoft.com/office/officeart/2005/8/layout/hList7"/>
    <dgm:cxn modelId="{FE160F2F-7EBE-4C9E-B5E1-8829B8996BB5}" type="presParOf" srcId="{939860EA-FFD2-40FA-ABEC-567977435C1E}" destId="{1D36C8F5-B889-4FCD-8E0B-859E173EF4F5}" srcOrd="1" destOrd="0" presId="urn:microsoft.com/office/officeart/2005/8/layout/hList7"/>
    <dgm:cxn modelId="{1DD9C0DC-505C-4A0B-A765-563F732DEB66}" type="presParOf" srcId="{939860EA-FFD2-40FA-ABEC-567977435C1E}" destId="{E73A2CCC-2F58-41CA-93C9-FBEBBD4548DD}" srcOrd="2" destOrd="0" presId="urn:microsoft.com/office/officeart/2005/8/layout/hList7"/>
    <dgm:cxn modelId="{C8EAE9CB-D0A4-4A29-AF0A-89A215EEC32A}" type="presParOf" srcId="{E73A2CCC-2F58-41CA-93C9-FBEBBD4548DD}" destId="{15E05889-7DAD-4968-8911-08A5261F4116}" srcOrd="0" destOrd="0" presId="urn:microsoft.com/office/officeart/2005/8/layout/hList7"/>
    <dgm:cxn modelId="{40143077-4745-4039-B3DD-634FFBF09B46}" type="presParOf" srcId="{E73A2CCC-2F58-41CA-93C9-FBEBBD4548DD}" destId="{EB55221F-E48D-4A3F-B771-E245B2E40F6B}" srcOrd="1" destOrd="0" presId="urn:microsoft.com/office/officeart/2005/8/layout/hList7"/>
    <dgm:cxn modelId="{94846A7D-BD1C-458F-9079-8A49464D066F}" type="presParOf" srcId="{E73A2CCC-2F58-41CA-93C9-FBEBBD4548DD}" destId="{2A05C698-F4DB-49C4-8865-363E9D591474}" srcOrd="2" destOrd="0" presId="urn:microsoft.com/office/officeart/2005/8/layout/hList7"/>
    <dgm:cxn modelId="{6E5340A1-84DC-4C16-B7B1-066F597FD65A}" type="presParOf" srcId="{E73A2CCC-2F58-41CA-93C9-FBEBBD4548DD}" destId="{1A4878E5-418F-41C9-B4A3-D18E4330B26C}" srcOrd="3" destOrd="0" presId="urn:microsoft.com/office/officeart/2005/8/layout/hList7"/>
    <dgm:cxn modelId="{9B0D43A8-2278-421F-86A2-3E69FEB9F3FB}" type="presParOf" srcId="{939860EA-FFD2-40FA-ABEC-567977435C1E}" destId="{670F3AD5-D3FC-40FF-9C01-E1C6B03161C5}" srcOrd="3" destOrd="0" presId="urn:microsoft.com/office/officeart/2005/8/layout/hList7"/>
    <dgm:cxn modelId="{D8EE5FE0-E9C4-4FF1-8449-88C25570FF8A}" type="presParOf" srcId="{939860EA-FFD2-40FA-ABEC-567977435C1E}" destId="{CC7C55E2-FF68-4DB9-ABFD-6C56DA30FC8F}" srcOrd="4" destOrd="0" presId="urn:microsoft.com/office/officeart/2005/8/layout/hList7"/>
    <dgm:cxn modelId="{B456ED18-20F6-4CC6-9E8E-4B93474A6AB8}" type="presParOf" srcId="{CC7C55E2-FF68-4DB9-ABFD-6C56DA30FC8F}" destId="{ED7D1A18-6733-4458-B1C6-44D0DCF6193E}" srcOrd="0" destOrd="0" presId="urn:microsoft.com/office/officeart/2005/8/layout/hList7"/>
    <dgm:cxn modelId="{0118CBEE-D32A-4225-B1EF-7EC7D269D72D}" type="presParOf" srcId="{CC7C55E2-FF68-4DB9-ABFD-6C56DA30FC8F}" destId="{C73F7FD7-020B-4CFA-A8E6-75AE8BF2A86E}" srcOrd="1" destOrd="0" presId="urn:microsoft.com/office/officeart/2005/8/layout/hList7"/>
    <dgm:cxn modelId="{8D177623-22D1-445E-BA17-5B08D18823D0}" type="presParOf" srcId="{CC7C55E2-FF68-4DB9-ABFD-6C56DA30FC8F}" destId="{B356BC0A-F025-40B9-80E1-F25DBC5870C2}" srcOrd="2" destOrd="0" presId="urn:microsoft.com/office/officeart/2005/8/layout/hList7"/>
    <dgm:cxn modelId="{EFF42D58-AD26-4451-B722-341FA1605707}" type="presParOf" srcId="{CC7C55E2-FF68-4DB9-ABFD-6C56DA30FC8F}" destId="{76C23035-7BBB-4B6A-8AF6-2F45BB61529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8060E-FEAC-483F-8D55-E9B3BD38A2B2}">
      <dsp:nvSpPr>
        <dsp:cNvPr id="0" name=""/>
        <dsp:cNvSpPr/>
      </dsp:nvSpPr>
      <dsp:spPr>
        <a:xfrm>
          <a:off x="0" y="0"/>
          <a:ext cx="3765691" cy="240806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effectLst>
                <a:outerShdw blurRad="38100" dist="38100" dir="2700000" algn="tl">
                  <a:srgbClr val="000000">
                    <a:alpha val="43137"/>
                  </a:srgbClr>
                </a:outerShdw>
              </a:effectLst>
            </a:rPr>
            <a:t>Kirstie Chadwick</a:t>
          </a:r>
        </a:p>
        <a:p>
          <a:pPr lvl="0" algn="ctr" defTabSz="711200">
            <a:lnSpc>
              <a:spcPct val="90000"/>
            </a:lnSpc>
            <a:spcBef>
              <a:spcPct val="0"/>
            </a:spcBef>
            <a:spcAft>
              <a:spcPct val="35000"/>
            </a:spcAft>
          </a:pPr>
          <a:r>
            <a:rPr lang="en-US" sz="1200" kern="1200" dirty="0" smtClean="0"/>
            <a:t>President &amp; CEO</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25+ Years Experience</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Executive at 5 Start-ups</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Incubation/Acceleration</a:t>
          </a:r>
          <a:endParaRPr lang="en-US" sz="1100" kern="1200" dirty="0">
            <a:solidFill>
              <a:schemeClr val="bg1">
                <a:lumMod val="90000"/>
                <a:lumOff val="10000"/>
              </a:schemeClr>
            </a:solidFill>
          </a:endParaRPr>
        </a:p>
      </dsp:txBody>
      <dsp:txXfrm>
        <a:off x="0" y="963224"/>
        <a:ext cx="3765691" cy="963224"/>
      </dsp:txXfrm>
    </dsp:sp>
    <dsp:sp modelId="{2524E877-CF10-4DA9-935D-E555E2134A61}">
      <dsp:nvSpPr>
        <dsp:cNvPr id="0" name=""/>
        <dsp:cNvSpPr/>
      </dsp:nvSpPr>
      <dsp:spPr>
        <a:xfrm>
          <a:off x="1526463" y="186622"/>
          <a:ext cx="717605" cy="71760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E05889-7DAD-4968-8911-08A5261F4116}">
      <dsp:nvSpPr>
        <dsp:cNvPr id="0" name=""/>
        <dsp:cNvSpPr/>
      </dsp:nvSpPr>
      <dsp:spPr>
        <a:xfrm>
          <a:off x="3881082" y="0"/>
          <a:ext cx="3765691" cy="240806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effectLst>
                <a:outerShdw blurRad="38100" dist="38100" dir="2700000" algn="tl">
                  <a:srgbClr val="000000">
                    <a:alpha val="43137"/>
                  </a:srgbClr>
                </a:outerShdw>
              </a:effectLst>
            </a:rPr>
            <a:t>John Gaset</a:t>
          </a:r>
        </a:p>
        <a:p>
          <a:pPr lvl="0" algn="ctr" defTabSz="711200">
            <a:lnSpc>
              <a:spcPct val="90000"/>
            </a:lnSpc>
            <a:spcBef>
              <a:spcPct val="0"/>
            </a:spcBef>
            <a:spcAft>
              <a:spcPct val="35000"/>
            </a:spcAft>
          </a:pPr>
          <a:r>
            <a:rPr lang="en-US" sz="1200" i="1" kern="1200" dirty="0" smtClean="0"/>
            <a:t>VP Membership &amp; Operations</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30+ Years in High-Tech</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Sales, Client Services, Product Management</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 </a:t>
          </a:r>
          <a:endParaRPr lang="en-US" sz="1100" kern="1200" dirty="0">
            <a:solidFill>
              <a:schemeClr val="bg1">
                <a:lumMod val="90000"/>
                <a:lumOff val="10000"/>
              </a:schemeClr>
            </a:solidFill>
          </a:endParaRPr>
        </a:p>
      </dsp:txBody>
      <dsp:txXfrm>
        <a:off x="3881082" y="963224"/>
        <a:ext cx="3765691" cy="963224"/>
      </dsp:txXfrm>
    </dsp:sp>
    <dsp:sp modelId="{1A4878E5-418F-41C9-B4A3-D18E4330B26C}">
      <dsp:nvSpPr>
        <dsp:cNvPr id="0" name=""/>
        <dsp:cNvSpPr/>
      </dsp:nvSpPr>
      <dsp:spPr>
        <a:xfrm>
          <a:off x="5405125" y="186622"/>
          <a:ext cx="717605" cy="71760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D1A18-6733-4458-B1C6-44D0DCF6193E}">
      <dsp:nvSpPr>
        <dsp:cNvPr id="0" name=""/>
        <dsp:cNvSpPr/>
      </dsp:nvSpPr>
      <dsp:spPr>
        <a:xfrm>
          <a:off x="7759744" y="0"/>
          <a:ext cx="3765691" cy="240806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effectLst>
                <a:outerShdw blurRad="38100" dist="38100" dir="2700000" algn="tl">
                  <a:srgbClr val="000000">
                    <a:alpha val="43137"/>
                  </a:srgbClr>
                </a:outerShdw>
              </a:effectLst>
            </a:rPr>
            <a:t>Joy Lee</a:t>
          </a:r>
        </a:p>
        <a:p>
          <a:pPr lvl="0" algn="ctr" defTabSz="711200">
            <a:lnSpc>
              <a:spcPct val="90000"/>
            </a:lnSpc>
            <a:spcBef>
              <a:spcPct val="0"/>
            </a:spcBef>
            <a:spcAft>
              <a:spcPct val="35000"/>
            </a:spcAft>
          </a:pPr>
          <a:r>
            <a:rPr lang="en-US" sz="1200" i="1" kern="1200" dirty="0" smtClean="0"/>
            <a:t>Director of Marketing &amp; Content</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15+ Years Experience</a:t>
          </a:r>
        </a:p>
        <a:p>
          <a:pPr lvl="0" algn="ctr" defTabSz="711200">
            <a:lnSpc>
              <a:spcPct val="90000"/>
            </a:lnSpc>
            <a:spcBef>
              <a:spcPct val="0"/>
            </a:spcBef>
            <a:spcAft>
              <a:spcPct val="35000"/>
            </a:spcAft>
          </a:pPr>
          <a:r>
            <a:rPr lang="en-US" sz="1100" kern="1200" dirty="0" smtClean="0">
              <a:solidFill>
                <a:schemeClr val="bg1">
                  <a:lumMod val="90000"/>
                  <a:lumOff val="10000"/>
                </a:schemeClr>
              </a:solidFill>
            </a:rPr>
            <a:t>Corporate / Agency</a:t>
          </a:r>
        </a:p>
        <a:p>
          <a:pPr lvl="0" algn="ctr" defTabSz="711200">
            <a:lnSpc>
              <a:spcPct val="90000"/>
            </a:lnSpc>
            <a:spcBef>
              <a:spcPct val="0"/>
            </a:spcBef>
            <a:spcAft>
              <a:spcPct val="35000"/>
            </a:spcAft>
          </a:pPr>
          <a:endParaRPr lang="en-US" sz="1100" kern="1200" dirty="0">
            <a:solidFill>
              <a:schemeClr val="bg1">
                <a:lumMod val="90000"/>
                <a:lumOff val="10000"/>
              </a:schemeClr>
            </a:solidFill>
          </a:endParaRPr>
        </a:p>
      </dsp:txBody>
      <dsp:txXfrm>
        <a:off x="7759744" y="963224"/>
        <a:ext cx="3765691" cy="963224"/>
      </dsp:txXfrm>
    </dsp:sp>
    <dsp:sp modelId="{76C23035-7BBB-4B6A-8AF6-2F45BB615297}">
      <dsp:nvSpPr>
        <dsp:cNvPr id="0" name=""/>
        <dsp:cNvSpPr/>
      </dsp:nvSpPr>
      <dsp:spPr>
        <a:xfrm>
          <a:off x="9283786" y="186622"/>
          <a:ext cx="717605" cy="71760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AB7297-22F1-4844-9E88-EADE6D809B16}">
      <dsp:nvSpPr>
        <dsp:cNvPr id="0" name=""/>
        <dsp:cNvSpPr/>
      </dsp:nvSpPr>
      <dsp:spPr>
        <a:xfrm>
          <a:off x="461114" y="1926448"/>
          <a:ext cx="10605627" cy="361209"/>
        </a:xfrm>
        <a:prstGeom prst="leftRightArrow">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A79F6CB0-AAC4-4967-BBD3-15535E1E7481}" type="datetimeFigureOut">
              <a:rPr lang="en-US" smtClean="0"/>
              <a:t>5/29/2015</a:t>
            </a:fld>
            <a:endParaRPr lang="en-US" dirty="0"/>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DC0494B4-D8FD-499F-B004-0666A77A2708}" type="slidenum">
              <a:rPr lang="en-US" smtClean="0"/>
              <a:t>‹#›</a:t>
            </a:fld>
            <a:endParaRPr lang="en-US" dirty="0"/>
          </a:p>
        </p:txBody>
      </p:sp>
    </p:spTree>
    <p:extLst>
      <p:ext uri="{BB962C8B-B14F-4D97-AF65-F5344CB8AC3E}">
        <p14:creationId xmlns:p14="http://schemas.microsoft.com/office/powerpoint/2010/main" val="338404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1</a:t>
            </a:fld>
            <a:endParaRPr lang="en-US" dirty="0"/>
          </a:p>
        </p:txBody>
      </p:sp>
    </p:spTree>
    <p:extLst>
      <p:ext uri="{BB962C8B-B14F-4D97-AF65-F5344CB8AC3E}">
        <p14:creationId xmlns:p14="http://schemas.microsoft.com/office/powerpoint/2010/main" val="392219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most importantly, what you are doing is making a difference in the lives of the entrepreneurs in your communities. </a:t>
            </a:r>
          </a:p>
          <a:p>
            <a:endParaRPr lang="en-US" baseline="0" dirty="0" smtClean="0"/>
          </a:p>
          <a:p>
            <a:r>
              <a:rPr lang="en-US" baseline="0" dirty="0" smtClean="0"/>
              <a:t>I know this first hand, because just a month ago, the latest Cohort in the accelerator I was leading celebrated their growth in our third Demo Day event. </a:t>
            </a:r>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15</a:t>
            </a:fld>
            <a:endParaRPr lang="en-US" dirty="0"/>
          </a:p>
        </p:txBody>
      </p:sp>
    </p:spTree>
    <p:extLst>
      <p:ext uri="{BB962C8B-B14F-4D97-AF65-F5344CB8AC3E}">
        <p14:creationId xmlns:p14="http://schemas.microsoft.com/office/powerpoint/2010/main" val="334169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16</a:t>
            </a:fld>
            <a:endParaRPr lang="en-US" dirty="0"/>
          </a:p>
        </p:txBody>
      </p:sp>
    </p:spTree>
    <p:extLst>
      <p:ext uri="{BB962C8B-B14F-4D97-AF65-F5344CB8AC3E}">
        <p14:creationId xmlns:p14="http://schemas.microsoft.com/office/powerpoint/2010/main" val="520926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17</a:t>
            </a:fld>
            <a:endParaRPr lang="en-US" dirty="0"/>
          </a:p>
        </p:txBody>
      </p:sp>
    </p:spTree>
    <p:extLst>
      <p:ext uri="{BB962C8B-B14F-4D97-AF65-F5344CB8AC3E}">
        <p14:creationId xmlns:p14="http://schemas.microsoft.com/office/powerpoint/2010/main" val="250847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18</a:t>
            </a:fld>
            <a:endParaRPr lang="en-US" dirty="0"/>
          </a:p>
        </p:txBody>
      </p:sp>
    </p:spTree>
    <p:extLst>
      <p:ext uri="{BB962C8B-B14F-4D97-AF65-F5344CB8AC3E}">
        <p14:creationId xmlns:p14="http://schemas.microsoft.com/office/powerpoint/2010/main" val="426718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bit about my background for those of you I haven’t yet met. I am an entrepreneur</a:t>
            </a:r>
            <a:r>
              <a:rPr lang="en-US" baseline="0" dirty="0" smtClean="0"/>
              <a:t> by trade, having worked or founded five venture-backed software startups. I have also walked in the shoes of our members, first at UCF and then as the Executive Director for two accelerators in Florida. I have also sat on the investor side of the table, as I ran a 50-member angel group for two years. </a:t>
            </a:r>
          </a:p>
          <a:p>
            <a:endParaRPr lang="en-US" baseline="0" dirty="0" smtClean="0"/>
          </a:p>
          <a:p>
            <a:r>
              <a:rPr lang="en-US" baseline="0" dirty="0" smtClean="0"/>
              <a:t>The most important takeaway from my experiences is that it Takes a Village to raise an entrepreneur. The village includes mentors, investors, talented employees, and support from community ecosystem partners that include all of you.</a:t>
            </a:r>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19</a:t>
            </a:fld>
            <a:endParaRPr lang="en-US" dirty="0"/>
          </a:p>
        </p:txBody>
      </p:sp>
    </p:spTree>
    <p:extLst>
      <p:ext uri="{BB962C8B-B14F-4D97-AF65-F5344CB8AC3E}">
        <p14:creationId xmlns:p14="http://schemas.microsoft.com/office/powerpoint/2010/main" val="4171700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20</a:t>
            </a:fld>
            <a:endParaRPr lang="en-US" dirty="0"/>
          </a:p>
        </p:txBody>
      </p:sp>
    </p:spTree>
    <p:extLst>
      <p:ext uri="{BB962C8B-B14F-4D97-AF65-F5344CB8AC3E}">
        <p14:creationId xmlns:p14="http://schemas.microsoft.com/office/powerpoint/2010/main" val="316947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A872A-FD6E-514D-B8FF-2EA5A0330717}" type="slidenum">
              <a:rPr lang="en-US" smtClean="0"/>
              <a:t>21</a:t>
            </a:fld>
            <a:endParaRPr lang="en-US" dirty="0"/>
          </a:p>
        </p:txBody>
      </p:sp>
    </p:spTree>
    <p:extLst>
      <p:ext uri="{BB962C8B-B14F-4D97-AF65-F5344CB8AC3E}">
        <p14:creationId xmlns:p14="http://schemas.microsoft.com/office/powerpoint/2010/main" val="90297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A872A-FD6E-514D-B8FF-2EA5A0330717}" type="slidenum">
              <a:rPr lang="en-US" smtClean="0"/>
              <a:t>22</a:t>
            </a:fld>
            <a:endParaRPr lang="en-US" dirty="0"/>
          </a:p>
        </p:txBody>
      </p:sp>
    </p:spTree>
    <p:extLst>
      <p:ext uri="{BB962C8B-B14F-4D97-AF65-F5344CB8AC3E}">
        <p14:creationId xmlns:p14="http://schemas.microsoft.com/office/powerpoint/2010/main" val="292283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A872A-FD6E-514D-B8FF-2EA5A0330717}" type="slidenum">
              <a:rPr lang="en-US" smtClean="0"/>
              <a:t>23</a:t>
            </a:fld>
            <a:endParaRPr lang="en-US" dirty="0"/>
          </a:p>
        </p:txBody>
      </p:sp>
    </p:spTree>
    <p:extLst>
      <p:ext uri="{BB962C8B-B14F-4D97-AF65-F5344CB8AC3E}">
        <p14:creationId xmlns:p14="http://schemas.microsoft.com/office/powerpoint/2010/main" val="195216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A872A-FD6E-514D-B8FF-2EA5A0330717}" type="slidenum">
              <a:rPr lang="en-US" smtClean="0"/>
              <a:t>24</a:t>
            </a:fld>
            <a:endParaRPr lang="en-US" dirty="0"/>
          </a:p>
        </p:txBody>
      </p:sp>
    </p:spTree>
    <p:extLst>
      <p:ext uri="{BB962C8B-B14F-4D97-AF65-F5344CB8AC3E}">
        <p14:creationId xmlns:p14="http://schemas.microsoft.com/office/powerpoint/2010/main" val="318391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7</a:t>
            </a:fld>
            <a:endParaRPr lang="en-US" dirty="0"/>
          </a:p>
        </p:txBody>
      </p:sp>
    </p:spTree>
    <p:extLst>
      <p:ext uri="{BB962C8B-B14F-4D97-AF65-F5344CB8AC3E}">
        <p14:creationId xmlns:p14="http://schemas.microsoft.com/office/powerpoint/2010/main" val="133969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A872A-FD6E-514D-B8FF-2EA5A0330717}" type="slidenum">
              <a:rPr lang="en-US" smtClean="0"/>
              <a:t>25</a:t>
            </a:fld>
            <a:endParaRPr lang="en-US" dirty="0"/>
          </a:p>
        </p:txBody>
      </p:sp>
    </p:spTree>
    <p:extLst>
      <p:ext uri="{BB962C8B-B14F-4D97-AF65-F5344CB8AC3E}">
        <p14:creationId xmlns:p14="http://schemas.microsoft.com/office/powerpoint/2010/main" val="3480594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26</a:t>
            </a:fld>
            <a:endParaRPr lang="en-US" dirty="0"/>
          </a:p>
        </p:txBody>
      </p:sp>
    </p:spTree>
    <p:extLst>
      <p:ext uri="{BB962C8B-B14F-4D97-AF65-F5344CB8AC3E}">
        <p14:creationId xmlns:p14="http://schemas.microsoft.com/office/powerpoint/2010/main" val="392969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27</a:t>
            </a:fld>
            <a:endParaRPr lang="en-US" dirty="0"/>
          </a:p>
        </p:txBody>
      </p:sp>
    </p:spTree>
    <p:extLst>
      <p:ext uri="{BB962C8B-B14F-4D97-AF65-F5344CB8AC3E}">
        <p14:creationId xmlns:p14="http://schemas.microsoft.com/office/powerpoint/2010/main" val="10889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28</a:t>
            </a:fld>
            <a:endParaRPr lang="en-US" dirty="0"/>
          </a:p>
        </p:txBody>
      </p:sp>
    </p:spTree>
    <p:extLst>
      <p:ext uri="{BB962C8B-B14F-4D97-AF65-F5344CB8AC3E}">
        <p14:creationId xmlns:p14="http://schemas.microsoft.com/office/powerpoint/2010/main" val="1254111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29</a:t>
            </a:fld>
            <a:endParaRPr lang="en-US" dirty="0"/>
          </a:p>
        </p:txBody>
      </p:sp>
    </p:spTree>
    <p:extLst>
      <p:ext uri="{BB962C8B-B14F-4D97-AF65-F5344CB8AC3E}">
        <p14:creationId xmlns:p14="http://schemas.microsoft.com/office/powerpoint/2010/main" val="1226199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494B4-D8FD-499F-B004-0666A77A2708}" type="slidenum">
              <a:rPr lang="en-US" smtClean="0"/>
              <a:t>30</a:t>
            </a:fld>
            <a:endParaRPr lang="en-US" dirty="0"/>
          </a:p>
        </p:txBody>
      </p:sp>
    </p:spTree>
    <p:extLst>
      <p:ext uri="{BB962C8B-B14F-4D97-AF65-F5344CB8AC3E}">
        <p14:creationId xmlns:p14="http://schemas.microsoft.com/office/powerpoint/2010/main" val="288938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8</a:t>
            </a:fld>
            <a:endParaRPr lang="en-US" dirty="0"/>
          </a:p>
        </p:txBody>
      </p:sp>
    </p:spTree>
    <p:extLst>
      <p:ext uri="{BB962C8B-B14F-4D97-AF65-F5344CB8AC3E}">
        <p14:creationId xmlns:p14="http://schemas.microsoft.com/office/powerpoint/2010/main" val="337334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9E4177A-5299-E04B-A1B4-87426F078B33}" type="slidenum">
              <a:rPr lang="en-US" smtClean="0"/>
              <a:t>9</a:t>
            </a:fld>
            <a:endParaRPr lang="en-US" dirty="0"/>
          </a:p>
        </p:txBody>
      </p:sp>
    </p:spTree>
    <p:extLst>
      <p:ext uri="{BB962C8B-B14F-4D97-AF65-F5344CB8AC3E}">
        <p14:creationId xmlns:p14="http://schemas.microsoft.com/office/powerpoint/2010/main" val="153256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9E4177A-5299-E04B-A1B4-87426F078B33}" type="slidenum">
              <a:rPr lang="en-US" smtClean="0"/>
              <a:t>10</a:t>
            </a:fld>
            <a:endParaRPr lang="en-US" dirty="0"/>
          </a:p>
        </p:txBody>
      </p:sp>
    </p:spTree>
    <p:extLst>
      <p:ext uri="{BB962C8B-B14F-4D97-AF65-F5344CB8AC3E}">
        <p14:creationId xmlns:p14="http://schemas.microsoft.com/office/powerpoint/2010/main" val="1065264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many</a:t>
            </a:r>
            <a:r>
              <a:rPr lang="en-US" baseline="0" dirty="0" smtClean="0"/>
              <a:t> of your facilities provide specialized facilities for conducting advanced research, while also providing great spaces and programs for entrepreneurs to collaborate.</a:t>
            </a:r>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11</a:t>
            </a:fld>
            <a:endParaRPr lang="en-US" dirty="0"/>
          </a:p>
        </p:txBody>
      </p:sp>
    </p:spTree>
    <p:extLst>
      <p:ext uri="{BB962C8B-B14F-4D97-AF65-F5344CB8AC3E}">
        <p14:creationId xmlns:p14="http://schemas.microsoft.com/office/powerpoint/2010/main" val="167828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9E4177A-5299-E04B-A1B4-87426F078B33}" type="slidenum">
              <a:rPr lang="en-US" smtClean="0"/>
              <a:t>12</a:t>
            </a:fld>
            <a:endParaRPr lang="en-US" dirty="0"/>
          </a:p>
        </p:txBody>
      </p:sp>
    </p:spTree>
    <p:extLst>
      <p:ext uri="{BB962C8B-B14F-4D97-AF65-F5344CB8AC3E}">
        <p14:creationId xmlns:p14="http://schemas.microsoft.com/office/powerpoint/2010/main" val="201807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13</a:t>
            </a:fld>
            <a:endParaRPr lang="en-US" dirty="0"/>
          </a:p>
        </p:txBody>
      </p:sp>
    </p:spTree>
    <p:extLst>
      <p:ext uri="{BB962C8B-B14F-4D97-AF65-F5344CB8AC3E}">
        <p14:creationId xmlns:p14="http://schemas.microsoft.com/office/powerpoint/2010/main" val="76188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177A-5299-E04B-A1B4-87426F078B33}" type="slidenum">
              <a:rPr lang="en-US" smtClean="0"/>
              <a:t>14</a:t>
            </a:fld>
            <a:endParaRPr lang="en-US" dirty="0"/>
          </a:p>
        </p:txBody>
      </p:sp>
    </p:spTree>
    <p:extLst>
      <p:ext uri="{BB962C8B-B14F-4D97-AF65-F5344CB8AC3E}">
        <p14:creationId xmlns:p14="http://schemas.microsoft.com/office/powerpoint/2010/main" val="962383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96DE9-78A8-4FD2-9056-2818B7C74D20}" type="slidenum">
              <a:rPr lang="en-US" smtClean="0"/>
              <a:t>‹#›</a:t>
            </a:fld>
            <a:endParaRPr lang="en-US" dirty="0"/>
          </a:p>
        </p:txBody>
      </p:sp>
      <p:sp>
        <p:nvSpPr>
          <p:cNvPr id="11" name="Rectangle 10"/>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715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96DE9-78A8-4FD2-9056-2818B7C74D20}" type="slidenum">
              <a:rPr lang="en-US" smtClean="0"/>
              <a:t>‹#›</a:t>
            </a:fld>
            <a:endParaRPr lang="en-US" dirty="0"/>
          </a:p>
        </p:txBody>
      </p:sp>
      <p:sp>
        <p:nvSpPr>
          <p:cNvPr id="9" name="Rectangle 8"/>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03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96DE9-78A8-4FD2-9056-2818B7C74D20}" type="slidenum">
              <a:rPr lang="en-US" smtClean="0"/>
              <a:t>‹#›</a:t>
            </a:fld>
            <a:endParaRPr lang="en-US" dirty="0"/>
          </a:p>
        </p:txBody>
      </p:sp>
      <p:sp>
        <p:nvSpPr>
          <p:cNvPr id="9" name="Rectangle 8"/>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02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96DE9-78A8-4FD2-9056-2818B7C74D20}" type="slidenum">
              <a:rPr lang="en-US" smtClean="0"/>
              <a:t>‹#›</a:t>
            </a:fld>
            <a:endParaRPr lang="en-US" dirty="0"/>
          </a:p>
        </p:txBody>
      </p:sp>
    </p:spTree>
    <p:extLst>
      <p:ext uri="{BB962C8B-B14F-4D97-AF65-F5344CB8AC3E}">
        <p14:creationId xmlns:p14="http://schemas.microsoft.com/office/powerpoint/2010/main" val="69764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02396DE9-78A8-4FD2-9056-2818B7C74D20}" type="slidenum">
              <a:rPr lang="en-US" smtClean="0"/>
              <a:t>‹#›</a:t>
            </a:fld>
            <a:endParaRPr lang="en-US" dirty="0"/>
          </a:p>
        </p:txBody>
      </p:sp>
    </p:spTree>
    <p:extLst>
      <p:ext uri="{BB962C8B-B14F-4D97-AF65-F5344CB8AC3E}">
        <p14:creationId xmlns:p14="http://schemas.microsoft.com/office/powerpoint/2010/main" val="692280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6010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21403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97035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49468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591982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03696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96DE9-78A8-4FD2-9056-2818B7C74D20}" type="slidenum">
              <a:rPr lang="en-US" smtClean="0"/>
              <a:t>‹#›</a:t>
            </a:fld>
            <a:endParaRPr lang="en-US" dirty="0"/>
          </a:p>
        </p:txBody>
      </p:sp>
      <p:sp>
        <p:nvSpPr>
          <p:cNvPr id="7" name="Rectangle 6"/>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6843" y="186886"/>
            <a:ext cx="12198843" cy="1653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2176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91824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89574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83551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02489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59749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73608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515840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61209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79028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Picture with Caption">
    <p:spTree>
      <p:nvGrpSpPr>
        <p:cNvPr id="1" name=""/>
        <p:cNvGrpSpPr/>
        <p:nvPr/>
      </p:nvGrpSpPr>
      <p:grpSpPr>
        <a:xfrm>
          <a:off x="0" y="0"/>
          <a:ext cx="0" cy="0"/>
          <a:chOff x="0" y="0"/>
          <a:chExt cx="0" cy="0"/>
        </a:xfrm>
      </p:grpSpPr>
      <p:sp>
        <p:nvSpPr>
          <p:cNvPr id="6" name="Rectangle 5"/>
          <p:cNvSpPr/>
          <p:nvPr userDrawn="1"/>
        </p:nvSpPr>
        <p:spPr>
          <a:xfrm>
            <a:off x="-1" y="6651321"/>
            <a:ext cx="12192001" cy="206679"/>
          </a:xfrm>
          <a:prstGeom prst="rect">
            <a:avLst/>
          </a:prstGeom>
          <a:solidFill>
            <a:srgbClr val="E18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©2015 National Business Incubation Association.</a:t>
            </a:r>
            <a:r>
              <a:rPr lang="en-US" sz="900" baseline="0" dirty="0" smtClean="0">
                <a:solidFill>
                  <a:schemeClr val="bg1"/>
                </a:solidFill>
              </a:rPr>
              <a:t> All rights reserved. </a:t>
            </a:r>
            <a:endParaRPr lang="en-US" sz="900" dirty="0">
              <a:solidFill>
                <a:schemeClr val="bg1"/>
              </a:solidFill>
            </a:endParaRPr>
          </a:p>
        </p:txBody>
      </p:sp>
      <p:sp>
        <p:nvSpPr>
          <p:cNvPr id="11" name="Title 1"/>
          <p:cNvSpPr>
            <a:spLocks noGrp="1"/>
          </p:cNvSpPr>
          <p:nvPr>
            <p:ph type="title"/>
          </p:nvPr>
        </p:nvSpPr>
        <p:spPr>
          <a:xfrm>
            <a:off x="2146300" y="0"/>
            <a:ext cx="9026441" cy="939451"/>
          </a:xfrm>
        </p:spPr>
        <p:txBody>
          <a:bodyPr/>
          <a:lstStyle>
            <a:lvl1pPr>
              <a:defRPr>
                <a:solidFill>
                  <a:srgbClr val="7C181A"/>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240693" y="1331379"/>
            <a:ext cx="10932048" cy="4298060"/>
          </a:xfrm>
        </p:spPr>
        <p:txBody>
          <a:bodyPr/>
          <a:lstStyle>
            <a:lvl1pPr>
              <a:defRPr>
                <a:solidFill>
                  <a:srgbClr val="E18C25"/>
                </a:solidFill>
              </a:defRPr>
            </a:lvl1pPr>
            <a:lvl2pPr>
              <a:defRPr>
                <a:solidFill>
                  <a:schemeClr val="tx1">
                    <a:lumMod val="65000"/>
                    <a:lumOff val="35000"/>
                  </a:schemeClr>
                </a:solidFill>
              </a:defRPr>
            </a:lvl2pPr>
            <a:lvl3pPr>
              <a:defRPr>
                <a:solidFill>
                  <a:srgbClr val="7C181A"/>
                </a:solidFill>
              </a:defRPr>
            </a:lvl3pPr>
            <a:lvl4pPr>
              <a:defRPr>
                <a:solidFill>
                  <a:schemeClr val="tx1"/>
                </a:solidFill>
              </a:defRPr>
            </a:lvl4pPr>
            <a:lvl5pPr>
              <a:defRPr>
                <a:solidFill>
                  <a:srgbClr val="7C181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95299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96DE9-78A8-4FD2-9056-2818B7C74D20}" type="slidenum">
              <a:rPr lang="en-US" smtClean="0"/>
              <a:t>‹#›</a:t>
            </a:fld>
            <a:endParaRPr lang="en-US" dirty="0"/>
          </a:p>
        </p:txBody>
      </p:sp>
      <p:sp>
        <p:nvSpPr>
          <p:cNvPr id="7" name="Rectangle 6"/>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6843" y="186886"/>
            <a:ext cx="12198843" cy="1653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844" y="0"/>
            <a:ext cx="121988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845" y="182080"/>
            <a:ext cx="12198843" cy="16578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46" y="284176"/>
            <a:ext cx="12198846" cy="1508760"/>
          </a:xfrm>
        </p:spPr>
        <p:txBody>
          <a:bodyP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383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4DE7548-3DFA-4FBA-995E-A4A91FD23C43}" type="datetimeFigureOut">
              <a:rPr lang="en-US" smtClean="0"/>
              <a:t>5/29/2015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2396DE9-78A8-4FD2-9056-2818B7C74D20}" type="slidenum">
              <a:rPr lang="en-US" smtClean="0"/>
              <a:t>‹#›</a:t>
            </a:fld>
            <a:endParaRPr lang="en-US" dirty="0"/>
          </a:p>
        </p:txBody>
      </p:sp>
      <p:pic>
        <p:nvPicPr>
          <p:cNvPr id="9"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54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96DE9-78A8-4FD2-9056-2818B7C74D20}" type="slidenum">
              <a:rPr lang="en-US" smtClean="0"/>
              <a:t>‹#›</a:t>
            </a:fld>
            <a:endParaRPr lang="en-US" dirty="0"/>
          </a:p>
        </p:txBody>
      </p:sp>
      <p:sp>
        <p:nvSpPr>
          <p:cNvPr id="9" name="Rectangle 8"/>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790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2396DE9-78A8-4FD2-9056-2818B7C74D20}" type="slidenum">
              <a:rPr lang="en-US" smtClean="0"/>
              <a:t>‹#›</a:t>
            </a:fld>
            <a:endParaRPr lang="en-US" dirty="0"/>
          </a:p>
        </p:txBody>
      </p:sp>
      <p:sp>
        <p:nvSpPr>
          <p:cNvPr id="11" name="Rectangle 10"/>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58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2396DE9-78A8-4FD2-9056-2818B7C74D20}" type="slidenum">
              <a:rPr lang="en-US" smtClean="0"/>
              <a:t>‹#›</a:t>
            </a:fld>
            <a:endParaRPr lang="en-US" dirty="0"/>
          </a:p>
        </p:txBody>
      </p:sp>
      <p:sp>
        <p:nvSpPr>
          <p:cNvPr id="6" name="Rectangle 5"/>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70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2396DE9-78A8-4FD2-9056-2818B7C74D20}" type="slidenum">
              <a:rPr lang="en-US" smtClean="0"/>
              <a:t>‹#›</a:t>
            </a:fld>
            <a:endParaRPr lang="en-US" dirty="0"/>
          </a:p>
        </p:txBody>
      </p:sp>
      <p:sp>
        <p:nvSpPr>
          <p:cNvPr id="5" name="Rectangle 4"/>
          <p:cNvSpPr/>
          <p:nvPr userDrawn="1"/>
        </p:nvSpPr>
        <p:spPr>
          <a:xfrm>
            <a:off x="-6843" y="6405687"/>
            <a:ext cx="12198843" cy="452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http://viaresume.com/wp-content/uploads/2013/06/nbia-add1-478x19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8550" y="6389641"/>
            <a:ext cx="154524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89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DE7548-3DFA-4FBA-995E-A4A91FD23C43}" type="datetimeFigureOut">
              <a:rPr lang="en-US" smtClean="0"/>
              <a:t>5/29/2015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2396DE9-78A8-4FD2-9056-2818B7C74D20}" type="slidenum">
              <a:rPr lang="en-US" smtClean="0"/>
              <a:t>‹#›</a:t>
            </a:fld>
            <a:endParaRPr lang="en-US" dirty="0"/>
          </a:p>
        </p:txBody>
      </p:sp>
    </p:spTree>
    <p:extLst>
      <p:ext uri="{BB962C8B-B14F-4D97-AF65-F5344CB8AC3E}">
        <p14:creationId xmlns:p14="http://schemas.microsoft.com/office/powerpoint/2010/main" val="351016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4DE7548-3DFA-4FBA-995E-A4A91FD23C43}" type="datetimeFigureOut">
              <a:rPr lang="en-US" smtClean="0"/>
              <a:t>5/29/2015</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2396DE9-78A8-4FD2-9056-2818B7C74D20}" type="slidenum">
              <a:rPr lang="en-US" smtClean="0"/>
              <a:t>‹#›</a:t>
            </a:fld>
            <a:endParaRPr lang="en-US" dirty="0"/>
          </a:p>
        </p:txBody>
      </p:sp>
    </p:spTree>
    <p:extLst>
      <p:ext uri="{BB962C8B-B14F-4D97-AF65-F5344CB8AC3E}">
        <p14:creationId xmlns:p14="http://schemas.microsoft.com/office/powerpoint/2010/main" val="439793588"/>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36" r:id="rId3"/>
    <p:sldLayoutId id="2147483807" r:id="rId4"/>
    <p:sldLayoutId id="2147483808" r:id="rId5"/>
    <p:sldLayoutId id="2147483809" r:id="rId6"/>
    <p:sldLayoutId id="2147483810" r:id="rId7"/>
    <p:sldLayoutId id="2147483811" r:id="rId8"/>
    <p:sldLayoutId id="2147483816" r:id="rId9"/>
    <p:sldLayoutId id="2147483812" r:id="rId10"/>
    <p:sldLayoutId id="2147483813" r:id="rId11"/>
    <p:sldLayoutId id="2147483814" r:id="rId12"/>
    <p:sldLayoutId id="2147483815"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5" r:id="rId2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9.jpg"/><Relationship Id="rId5" Type="http://schemas.openxmlformats.org/officeDocument/2006/relationships/diagramQuickStyle" Target="../diagrams/quickStyle1.xml"/><Relationship Id="rId10" Type="http://schemas.openxmlformats.org/officeDocument/2006/relationships/image" Target="../media/image28.jpg"/><Relationship Id="rId4" Type="http://schemas.openxmlformats.org/officeDocument/2006/relationships/diagramLayout" Target="../diagrams/layout1.xml"/><Relationship Id="rId9"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41165"/>
            <a:ext cx="12192000" cy="5964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687802"/>
            <a:ext cx="2857500" cy="1514475"/>
          </a:xfrm>
          <a:prstGeom prst="rect">
            <a:avLst/>
          </a:prstGeom>
        </p:spPr>
      </p:pic>
    </p:spTree>
    <p:extLst>
      <p:ext uri="{BB962C8B-B14F-4D97-AF65-F5344CB8AC3E}">
        <p14:creationId xmlns:p14="http://schemas.microsoft.com/office/powerpoint/2010/main" val="4314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0632" y="1128318"/>
            <a:ext cx="6056007" cy="4164244"/>
            <a:chOff x="240632" y="1128318"/>
            <a:chExt cx="6056007" cy="4164244"/>
          </a:xfrm>
        </p:grpSpPr>
        <p:pic>
          <p:nvPicPr>
            <p:cNvPr id="6" name="Picture 5" descr="Macintosh HD:private:var:folders:9w:sz_vn17s5l51sx7n64lpj8lw0000gn:T:TemporaryItems:JHP_188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32" y="1128318"/>
              <a:ext cx="6056007" cy="416424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161122" y="1128318"/>
              <a:ext cx="4135517" cy="523220"/>
            </a:xfrm>
            <a:prstGeom prst="rect">
              <a:avLst/>
            </a:prstGeom>
            <a:solidFill>
              <a:schemeClr val="bg1"/>
            </a:solidFill>
          </p:spPr>
          <p:txBody>
            <a:bodyPr wrap="none" rtlCol="0">
              <a:spAutoFit/>
            </a:bodyPr>
            <a:lstStyle/>
            <a:p>
              <a:r>
                <a:rPr lang="en-US" sz="2800" dirty="0" smtClean="0">
                  <a:solidFill>
                    <a:schemeClr val="tx1">
                      <a:lumMod val="65000"/>
                      <a:lumOff val="35000"/>
                    </a:schemeClr>
                  </a:solidFill>
                </a:rPr>
                <a:t>National Innovation Centre</a:t>
              </a:r>
              <a:endParaRPr lang="en-US" sz="2800" dirty="0">
                <a:solidFill>
                  <a:schemeClr val="tx1">
                    <a:lumMod val="65000"/>
                    <a:lumOff val="35000"/>
                  </a:schemeClr>
                </a:solidFill>
              </a:endParaRPr>
            </a:p>
          </p:txBody>
        </p:sp>
      </p:grpSp>
      <p:sp>
        <p:nvSpPr>
          <p:cNvPr id="9" name="TextBox 8"/>
          <p:cNvSpPr txBox="1"/>
          <p:nvPr/>
        </p:nvSpPr>
        <p:spPr>
          <a:xfrm>
            <a:off x="378798" y="5485760"/>
            <a:ext cx="4938164" cy="954107"/>
          </a:xfrm>
          <a:prstGeom prst="rect">
            <a:avLst/>
          </a:prstGeom>
          <a:noFill/>
          <a:ln>
            <a:noFill/>
          </a:ln>
        </p:spPr>
        <p:txBody>
          <a:bodyPr wrap="square" rtlCol="0">
            <a:spAutoFit/>
          </a:bodyPr>
          <a:lstStyle/>
          <a:p>
            <a:r>
              <a:rPr lang="en-US" sz="2800" dirty="0"/>
              <a:t>ATP </a:t>
            </a:r>
            <a:r>
              <a:rPr lang="en-US" sz="2800" dirty="0" smtClean="0"/>
              <a:t>Innovations</a:t>
            </a:r>
            <a:endParaRPr lang="en-US" sz="2800" dirty="0"/>
          </a:p>
          <a:p>
            <a:r>
              <a:rPr lang="en-US" sz="2800" dirty="0" smtClean="0"/>
              <a:t>New </a:t>
            </a:r>
            <a:r>
              <a:rPr lang="en-US" sz="2800" dirty="0"/>
              <a:t>South Wales Australia</a:t>
            </a:r>
          </a:p>
        </p:txBody>
      </p:sp>
      <p:grpSp>
        <p:nvGrpSpPr>
          <p:cNvPr id="5" name="Group 4"/>
          <p:cNvGrpSpPr/>
          <p:nvPr/>
        </p:nvGrpSpPr>
        <p:grpSpPr>
          <a:xfrm>
            <a:off x="5839737" y="2262898"/>
            <a:ext cx="6179008" cy="3873806"/>
            <a:chOff x="5839737" y="2262898"/>
            <a:chExt cx="6179008" cy="3873806"/>
          </a:xfrm>
        </p:grpSpPr>
        <p:pic>
          <p:nvPicPr>
            <p:cNvPr id="7" name="Picture 6" descr="Macintosh HD:private:var:folders:9w:sz_vn17s5l51sx7n64lpj8lw0000gn:T:TemporaryItems:Accelerator HUB 1.png"/>
            <p:cNvPicPr/>
            <p:nvPr/>
          </p:nvPicPr>
          <p:blipFill>
            <a:blip r:embed="rId4">
              <a:extLst>
                <a:ext uri="{28A0092B-C50C-407E-A947-70E740481C1C}">
                  <a14:useLocalDpi xmlns:a14="http://schemas.microsoft.com/office/drawing/2010/main" val="0"/>
                </a:ext>
              </a:extLst>
            </a:blip>
            <a:srcRect/>
            <a:stretch>
              <a:fillRect/>
            </a:stretch>
          </p:blipFill>
          <p:spPr bwMode="auto">
            <a:xfrm>
              <a:off x="5839737" y="2262898"/>
              <a:ext cx="6135992" cy="387380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9420332" y="2262898"/>
              <a:ext cx="2598413" cy="523220"/>
            </a:xfrm>
            <a:prstGeom prst="rect">
              <a:avLst/>
            </a:prstGeom>
            <a:solidFill>
              <a:schemeClr val="bg1"/>
            </a:solidFill>
          </p:spPr>
          <p:txBody>
            <a:bodyPr wrap="none" rtlCol="0">
              <a:spAutoFit/>
            </a:bodyPr>
            <a:lstStyle/>
            <a:p>
              <a:r>
                <a:rPr lang="en-US" sz="2800" dirty="0" smtClean="0">
                  <a:solidFill>
                    <a:schemeClr val="tx1">
                      <a:lumMod val="65000"/>
                      <a:lumOff val="35000"/>
                    </a:schemeClr>
                  </a:solidFill>
                </a:rPr>
                <a:t>Accelerator HUB</a:t>
              </a:r>
              <a:endParaRPr lang="en-US" sz="2800" dirty="0">
                <a:solidFill>
                  <a:schemeClr val="tx1">
                    <a:lumMod val="65000"/>
                    <a:lumOff val="35000"/>
                  </a:schemeClr>
                </a:solidFill>
              </a:endParaRPr>
            </a:p>
          </p:txBody>
        </p:sp>
      </p:grpSp>
      <p:sp>
        <p:nvSpPr>
          <p:cNvPr id="11" name="Title 1"/>
          <p:cNvSpPr txBox="1">
            <a:spLocks/>
          </p:cNvSpPr>
          <p:nvPr/>
        </p:nvSpPr>
        <p:spPr>
          <a:xfrm>
            <a:off x="1202919" y="284176"/>
            <a:ext cx="9784080" cy="1508760"/>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dirty="0" smtClean="0">
                <a:solidFill>
                  <a:schemeClr val="tx1"/>
                </a:solidFill>
              </a:rPr>
              <a:t>And Many of You are “Going Hybrid”</a:t>
            </a:r>
            <a:endParaRPr lang="en-US" dirty="0">
              <a:solidFill>
                <a:schemeClr val="tx1"/>
              </a:solidFill>
            </a:endParaRPr>
          </a:p>
        </p:txBody>
      </p:sp>
    </p:spTree>
    <p:extLst>
      <p:ext uri="{BB962C8B-B14F-4D97-AF65-F5344CB8AC3E}">
        <p14:creationId xmlns:p14="http://schemas.microsoft.com/office/powerpoint/2010/main" val="366462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kirstie:Desktop:Entrepreneurs_Photos:IMG_210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9" y="1165859"/>
            <a:ext cx="5863674" cy="3749040"/>
          </a:xfrm>
          <a:prstGeom prst="rect">
            <a:avLst/>
          </a:prstGeom>
          <a:ln>
            <a:noFill/>
          </a:ln>
          <a:effectLst>
            <a:outerShdw blurRad="292100" dist="139700" dir="2700000" algn="tl" rotWithShape="0">
              <a:srgbClr val="333333">
                <a:alpha val="65000"/>
              </a:srgbClr>
            </a:outerShdw>
          </a:effectLst>
        </p:spPr>
      </p:pic>
      <p:pic>
        <p:nvPicPr>
          <p:cNvPr id="7" name="Picture 6" descr="Macintosh HD:Users:kirstie:Desktop:Entrepreneurs_Photos:_DSC8016.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014" y="2137986"/>
            <a:ext cx="5689433" cy="393192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6351289" y="5040770"/>
            <a:ext cx="4220934" cy="1231106"/>
          </a:xfrm>
          <a:prstGeom prst="rect">
            <a:avLst/>
          </a:prstGeom>
          <a:noFill/>
        </p:spPr>
        <p:txBody>
          <a:bodyPr wrap="square" rtlCol="0">
            <a:spAutoFit/>
          </a:bodyPr>
          <a:lstStyle/>
          <a:p>
            <a:r>
              <a:rPr lang="en-US" sz="2800" dirty="0">
                <a:solidFill>
                  <a:schemeClr val="tx1">
                    <a:lumMod val="65000"/>
                    <a:lumOff val="35000"/>
                  </a:schemeClr>
                </a:solidFill>
              </a:rPr>
              <a:t>NEOMED Institute </a:t>
            </a:r>
          </a:p>
          <a:p>
            <a:r>
              <a:rPr lang="en-US" sz="2800" dirty="0" smtClean="0">
                <a:solidFill>
                  <a:schemeClr val="tx1">
                    <a:lumMod val="65000"/>
                    <a:lumOff val="35000"/>
                  </a:schemeClr>
                </a:solidFill>
              </a:rPr>
              <a:t>Montreal</a:t>
            </a:r>
            <a:r>
              <a:rPr lang="en-US" sz="2800" dirty="0">
                <a:solidFill>
                  <a:schemeClr val="tx1">
                    <a:lumMod val="65000"/>
                    <a:lumOff val="35000"/>
                  </a:schemeClr>
                </a:solidFill>
              </a:rPr>
              <a:t>, Canada </a:t>
            </a:r>
          </a:p>
          <a:p>
            <a:endParaRPr lang="en-US" dirty="0">
              <a:solidFill>
                <a:schemeClr val="tx1">
                  <a:lumMod val="65000"/>
                  <a:lumOff val="35000"/>
                </a:schemeClr>
              </a:solidFill>
            </a:endParaRPr>
          </a:p>
        </p:txBody>
      </p:sp>
      <p:sp>
        <p:nvSpPr>
          <p:cNvPr id="8" name="Title 2"/>
          <p:cNvSpPr txBox="1">
            <a:spLocks/>
          </p:cNvSpPr>
          <p:nvPr/>
        </p:nvSpPr>
        <p:spPr>
          <a:xfrm>
            <a:off x="-1" y="424435"/>
            <a:ext cx="12192001" cy="1514724"/>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dirty="0" smtClean="0">
                <a:solidFill>
                  <a:schemeClr val="tx1"/>
                </a:solidFill>
              </a:rPr>
              <a:t>Our Members Are Driving Global Innovation</a:t>
            </a:r>
            <a:endParaRPr lang="en-US" dirty="0">
              <a:solidFill>
                <a:schemeClr val="tx1"/>
              </a:solidFill>
            </a:endParaRPr>
          </a:p>
        </p:txBody>
      </p:sp>
    </p:spTree>
    <p:extLst>
      <p:ext uri="{BB962C8B-B14F-4D97-AF65-F5344CB8AC3E}">
        <p14:creationId xmlns:p14="http://schemas.microsoft.com/office/powerpoint/2010/main" val="1646185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26816" y="1038556"/>
            <a:ext cx="9038977" cy="2638432"/>
            <a:chOff x="2884872" y="3729858"/>
            <a:chExt cx="9038977" cy="2638432"/>
          </a:xfrm>
        </p:grpSpPr>
        <p:pic>
          <p:nvPicPr>
            <p:cNvPr id="11" name="Picture 10"/>
            <p:cNvPicPr>
              <a:picLocks noChangeAspect="1"/>
            </p:cNvPicPr>
            <p:nvPr/>
          </p:nvPicPr>
          <p:blipFill rotWithShape="1">
            <a:blip r:embed="rId3"/>
            <a:srcRect b="14089"/>
            <a:stretch/>
          </p:blipFill>
          <p:spPr>
            <a:xfrm>
              <a:off x="2884872" y="3729858"/>
              <a:ext cx="9038977" cy="263843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9829939" y="5845070"/>
              <a:ext cx="2093910" cy="523220"/>
            </a:xfrm>
            <a:prstGeom prst="rect">
              <a:avLst/>
            </a:prstGeom>
            <a:solidFill>
              <a:schemeClr val="bg1"/>
            </a:solidFill>
          </p:spPr>
          <p:txBody>
            <a:bodyPr wrap="square" rtlCol="0">
              <a:spAutoFit/>
            </a:bodyPr>
            <a:lstStyle/>
            <a:p>
              <a:pPr algn="r"/>
              <a:r>
                <a:rPr lang="en-US" sz="2800" dirty="0" smtClean="0">
                  <a:solidFill>
                    <a:schemeClr val="tx1">
                      <a:lumMod val="65000"/>
                      <a:lumOff val="35000"/>
                    </a:schemeClr>
                  </a:solidFill>
                </a:rPr>
                <a:t>Philippines</a:t>
              </a:r>
              <a:endParaRPr lang="en-US" sz="2800" dirty="0">
                <a:solidFill>
                  <a:schemeClr val="tx1">
                    <a:lumMod val="65000"/>
                    <a:lumOff val="35000"/>
                  </a:schemeClr>
                </a:solidFill>
              </a:endParaRPr>
            </a:p>
          </p:txBody>
        </p:sp>
      </p:grpSp>
      <p:grpSp>
        <p:nvGrpSpPr>
          <p:cNvPr id="5" name="Group 4"/>
          <p:cNvGrpSpPr/>
          <p:nvPr/>
        </p:nvGrpSpPr>
        <p:grpSpPr>
          <a:xfrm>
            <a:off x="198368" y="2592158"/>
            <a:ext cx="4815233" cy="3678419"/>
            <a:chOff x="1202919" y="-672359"/>
            <a:chExt cx="4815233" cy="3678419"/>
          </a:xfrm>
        </p:grpSpPr>
        <p:pic>
          <p:nvPicPr>
            <p:cNvPr id="12" name="Picture 11" descr="Macintosh HD:private:var:folders:9w:sz_vn17s5l51sx7n64lpj8lw0000gn:T:TemporaryItems:100_826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919" y="-672359"/>
              <a:ext cx="4815233" cy="3678419"/>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202919" y="2482840"/>
              <a:ext cx="4815233" cy="523220"/>
            </a:xfrm>
            <a:prstGeom prst="rect">
              <a:avLst/>
            </a:prstGeom>
            <a:solidFill>
              <a:schemeClr val="bg1"/>
            </a:solidFill>
          </p:spPr>
          <p:txBody>
            <a:bodyPr wrap="square" rtlCol="0">
              <a:spAutoFit/>
            </a:bodyPr>
            <a:lstStyle/>
            <a:p>
              <a:r>
                <a:rPr lang="en-US" sz="2800" dirty="0" smtClean="0">
                  <a:solidFill>
                    <a:schemeClr val="tx1">
                      <a:lumMod val="65000"/>
                      <a:lumOff val="35000"/>
                    </a:schemeClr>
                  </a:solidFill>
                </a:rPr>
                <a:t>NE Indiana Innovation Center</a:t>
              </a:r>
              <a:endParaRPr lang="en-US" sz="2800" dirty="0">
                <a:solidFill>
                  <a:schemeClr val="tx1">
                    <a:lumMod val="65000"/>
                    <a:lumOff val="35000"/>
                  </a:schemeClr>
                </a:solidFill>
              </a:endParaRPr>
            </a:p>
          </p:txBody>
        </p:sp>
      </p:grpSp>
      <p:sp>
        <p:nvSpPr>
          <p:cNvPr id="14" name="Title 2"/>
          <p:cNvSpPr txBox="1">
            <a:spLocks/>
          </p:cNvSpPr>
          <p:nvPr/>
        </p:nvSpPr>
        <p:spPr>
          <a:xfrm>
            <a:off x="1202919" y="284176"/>
            <a:ext cx="9784080" cy="1508760"/>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dirty="0" smtClean="0">
                <a:solidFill>
                  <a:schemeClr val="tx1"/>
                </a:solidFill>
              </a:rPr>
              <a:t>Our Members Serve Diverse Clients</a:t>
            </a:r>
            <a:endParaRPr lang="en-US" dirty="0">
              <a:solidFill>
                <a:schemeClr val="tx1"/>
              </a:solidFill>
            </a:endParaRPr>
          </a:p>
        </p:txBody>
      </p:sp>
    </p:spTree>
    <p:extLst>
      <p:ext uri="{BB962C8B-B14F-4D97-AF65-F5344CB8AC3E}">
        <p14:creationId xmlns:p14="http://schemas.microsoft.com/office/powerpoint/2010/main" val="210430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006550" y="1843798"/>
            <a:ext cx="5028140" cy="3662065"/>
            <a:chOff x="7006550" y="1843798"/>
            <a:chExt cx="5028140" cy="3662065"/>
          </a:xfrm>
        </p:grpSpPr>
        <p:pic>
          <p:nvPicPr>
            <p:cNvPr id="5" name="Picture 4" descr="Macintosh HD:private:var:folders:9w:sz_vn17s5l51sx7n64lpj8lw0000gn:T:TemporaryItems:new sign.jpg"/>
            <p:cNvPicPr/>
            <p:nvPr/>
          </p:nvPicPr>
          <p:blipFill>
            <a:blip r:embed="rId3">
              <a:extLst>
                <a:ext uri="{28A0092B-C50C-407E-A947-70E740481C1C}">
                  <a14:useLocalDpi xmlns:a14="http://schemas.microsoft.com/office/drawing/2010/main" val="0"/>
                </a:ext>
              </a:extLst>
            </a:blip>
            <a:srcRect/>
            <a:stretch>
              <a:fillRect/>
            </a:stretch>
          </p:blipFill>
          <p:spPr bwMode="auto">
            <a:xfrm>
              <a:off x="7006550" y="1843798"/>
              <a:ext cx="5028140" cy="32004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9990139" y="5044198"/>
              <a:ext cx="1845698" cy="461665"/>
            </a:xfrm>
            <a:prstGeom prst="rect">
              <a:avLst/>
            </a:prstGeom>
            <a:noFill/>
          </p:spPr>
          <p:txBody>
            <a:bodyPr wrap="none" rtlCol="0">
              <a:spAutoFit/>
            </a:bodyPr>
            <a:lstStyle/>
            <a:p>
              <a:r>
                <a:rPr lang="en-US" sz="2400" dirty="0" smtClean="0">
                  <a:solidFill>
                    <a:schemeClr val="tx1">
                      <a:lumMod val="65000"/>
                      <a:lumOff val="35000"/>
                    </a:schemeClr>
                  </a:solidFill>
                </a:rPr>
                <a:t>Rural Indiana</a:t>
              </a:r>
              <a:endParaRPr lang="en-US" sz="2400" dirty="0">
                <a:solidFill>
                  <a:schemeClr val="tx1">
                    <a:lumMod val="65000"/>
                    <a:lumOff val="35000"/>
                  </a:schemeClr>
                </a:solidFill>
              </a:endParaRPr>
            </a:p>
          </p:txBody>
        </p:sp>
      </p:grpSp>
      <p:grpSp>
        <p:nvGrpSpPr>
          <p:cNvPr id="8" name="Group 7"/>
          <p:cNvGrpSpPr/>
          <p:nvPr/>
        </p:nvGrpSpPr>
        <p:grpSpPr>
          <a:xfrm>
            <a:off x="188546" y="1328714"/>
            <a:ext cx="4267200" cy="4191470"/>
            <a:chOff x="188546" y="1135529"/>
            <a:chExt cx="4267200" cy="4191470"/>
          </a:xfrm>
        </p:grpSpPr>
        <p:pic>
          <p:nvPicPr>
            <p:cNvPr id="2" name="Picture 1" descr="TBDC4.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546" y="1135529"/>
              <a:ext cx="4267200" cy="32004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88546" y="4496002"/>
              <a:ext cx="2364430" cy="830997"/>
            </a:xfrm>
            <a:prstGeom prst="rect">
              <a:avLst/>
            </a:prstGeom>
            <a:noFill/>
          </p:spPr>
          <p:txBody>
            <a:bodyPr wrap="none" rtlCol="0">
              <a:spAutoFit/>
            </a:bodyPr>
            <a:lstStyle/>
            <a:p>
              <a:r>
                <a:rPr lang="en-US" sz="2400" dirty="0" smtClean="0">
                  <a:solidFill>
                    <a:schemeClr val="tx1">
                      <a:lumMod val="65000"/>
                      <a:lumOff val="35000"/>
                    </a:schemeClr>
                  </a:solidFill>
                </a:rPr>
                <a:t>Toronto Business</a:t>
              </a:r>
            </a:p>
            <a:p>
              <a:r>
                <a:rPr lang="en-US" sz="2400" dirty="0" smtClean="0">
                  <a:solidFill>
                    <a:schemeClr val="tx1">
                      <a:lumMod val="65000"/>
                      <a:lumOff val="35000"/>
                    </a:schemeClr>
                  </a:solidFill>
                </a:rPr>
                <a:t>Centre</a:t>
              </a:r>
              <a:endParaRPr lang="en-US" sz="2400" dirty="0">
                <a:solidFill>
                  <a:schemeClr val="tx1">
                    <a:lumMod val="65000"/>
                    <a:lumOff val="35000"/>
                  </a:schemeClr>
                </a:solidFill>
              </a:endParaRPr>
            </a:p>
          </p:txBody>
        </p:sp>
      </p:grpSp>
      <p:grpSp>
        <p:nvGrpSpPr>
          <p:cNvPr id="10" name="Group 9"/>
          <p:cNvGrpSpPr/>
          <p:nvPr/>
        </p:nvGrpSpPr>
        <p:grpSpPr>
          <a:xfrm>
            <a:off x="3553639" y="2287850"/>
            <a:ext cx="3906438" cy="4031397"/>
            <a:chOff x="3553639" y="2287850"/>
            <a:chExt cx="3906438" cy="4031397"/>
          </a:xfrm>
        </p:grpSpPr>
        <p:pic>
          <p:nvPicPr>
            <p:cNvPr id="3" name="Picture 2"/>
            <p:cNvPicPr>
              <a:picLocks noChangeAspect="1"/>
            </p:cNvPicPr>
            <p:nvPr/>
          </p:nvPicPr>
          <p:blipFill>
            <a:blip r:embed="rId5"/>
            <a:stretch>
              <a:fillRect/>
            </a:stretch>
          </p:blipFill>
          <p:spPr>
            <a:xfrm>
              <a:off x="3553639" y="2287850"/>
              <a:ext cx="3906438" cy="32004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3553639" y="5488250"/>
              <a:ext cx="3559564" cy="830997"/>
            </a:xfrm>
            <a:prstGeom prst="rect">
              <a:avLst/>
            </a:prstGeom>
            <a:noFill/>
          </p:spPr>
          <p:txBody>
            <a:bodyPr wrap="none" rtlCol="0">
              <a:spAutoFit/>
            </a:bodyPr>
            <a:lstStyle/>
            <a:p>
              <a:r>
                <a:rPr lang="en-US" sz="2400" dirty="0" smtClean="0">
                  <a:solidFill>
                    <a:schemeClr val="tx1">
                      <a:lumMod val="65000"/>
                      <a:lumOff val="35000"/>
                    </a:schemeClr>
                  </a:solidFill>
                </a:rPr>
                <a:t>Shanduka Black Umbrellas</a:t>
              </a:r>
            </a:p>
            <a:p>
              <a:r>
                <a:rPr lang="en-US" sz="2400" dirty="0" smtClean="0">
                  <a:solidFill>
                    <a:schemeClr val="tx1">
                      <a:lumMod val="65000"/>
                      <a:lumOff val="35000"/>
                    </a:schemeClr>
                  </a:solidFill>
                </a:rPr>
                <a:t>South Africa</a:t>
              </a:r>
              <a:endParaRPr lang="en-US" sz="2400" dirty="0">
                <a:solidFill>
                  <a:schemeClr val="tx1">
                    <a:lumMod val="65000"/>
                    <a:lumOff val="35000"/>
                  </a:schemeClr>
                </a:solidFill>
              </a:endParaRPr>
            </a:p>
          </p:txBody>
        </p:sp>
      </p:grpSp>
      <p:sp>
        <p:nvSpPr>
          <p:cNvPr id="4" name="Title 3"/>
          <p:cNvSpPr>
            <a:spLocks noGrp="1"/>
          </p:cNvSpPr>
          <p:nvPr>
            <p:ph type="title" idx="4294967295"/>
          </p:nvPr>
        </p:nvSpPr>
        <p:spPr>
          <a:xfrm>
            <a:off x="0" y="-12049"/>
            <a:ext cx="12192000" cy="1508125"/>
          </a:xfrm>
        </p:spPr>
        <p:txBody>
          <a:bodyPr/>
          <a:lstStyle/>
          <a:p>
            <a:r>
              <a:rPr lang="en-US" dirty="0" smtClean="0">
                <a:solidFill>
                  <a:schemeClr val="tx1"/>
                </a:solidFill>
              </a:rPr>
              <a:t>Urban, Suburban, Rural – All Over  The World</a:t>
            </a:r>
            <a:endParaRPr lang="en-US" dirty="0">
              <a:solidFill>
                <a:schemeClr val="tx1"/>
              </a:solidFill>
            </a:endParaRPr>
          </a:p>
        </p:txBody>
      </p:sp>
    </p:spTree>
    <p:extLst>
      <p:ext uri="{BB962C8B-B14F-4D97-AF65-F5344CB8AC3E}">
        <p14:creationId xmlns:p14="http://schemas.microsoft.com/office/powerpoint/2010/main" val="1618615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4525" y="1515585"/>
            <a:ext cx="5380284" cy="4646441"/>
            <a:chOff x="164525" y="1515585"/>
            <a:chExt cx="5380284" cy="4646441"/>
          </a:xfrm>
        </p:grpSpPr>
        <p:pic>
          <p:nvPicPr>
            <p:cNvPr id="8" name="Picture 7" descr="Macintosh HD:private:var:folders:9w:sz_vn17s5l51sx7n64lpj8lw0000gn:T:TemporaryItems:photo.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06" y="1515585"/>
              <a:ext cx="5364503" cy="393192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64525" y="5454140"/>
              <a:ext cx="3034357" cy="707886"/>
            </a:xfrm>
            <a:prstGeom prst="rect">
              <a:avLst/>
            </a:prstGeom>
            <a:noFill/>
          </p:spPr>
          <p:txBody>
            <a:bodyPr wrap="none" rtlCol="0">
              <a:spAutoFit/>
            </a:bodyPr>
            <a:lstStyle/>
            <a:p>
              <a:pPr algn="ctr"/>
              <a:r>
                <a:rPr lang="en-US" sz="2000" dirty="0">
                  <a:solidFill>
                    <a:schemeClr val="tx1">
                      <a:lumMod val="65000"/>
                      <a:lumOff val="35000"/>
                    </a:schemeClr>
                  </a:solidFill>
                </a:rPr>
                <a:t>TechFW – Fort Worth, </a:t>
              </a:r>
              <a:r>
                <a:rPr lang="en-US" sz="2000" dirty="0" smtClean="0">
                  <a:solidFill>
                    <a:schemeClr val="tx1">
                      <a:lumMod val="65000"/>
                      <a:lumOff val="35000"/>
                    </a:schemeClr>
                  </a:solidFill>
                </a:rPr>
                <a:t>TX</a:t>
              </a:r>
              <a:endParaRPr lang="en-US" sz="2000" dirty="0">
                <a:solidFill>
                  <a:schemeClr val="tx1">
                    <a:lumMod val="65000"/>
                    <a:lumOff val="35000"/>
                  </a:schemeClr>
                </a:solidFill>
              </a:endParaRPr>
            </a:p>
            <a:p>
              <a:r>
                <a:rPr lang="en-US" sz="2000" dirty="0" smtClean="0">
                  <a:solidFill>
                    <a:schemeClr val="tx1">
                      <a:lumMod val="65000"/>
                      <a:lumOff val="35000"/>
                    </a:schemeClr>
                  </a:solidFill>
                </a:rPr>
                <a:t>   ThinkLab Program</a:t>
              </a:r>
              <a:endParaRPr lang="en-US" sz="2000" dirty="0">
                <a:solidFill>
                  <a:schemeClr val="tx1">
                    <a:lumMod val="65000"/>
                    <a:lumOff val="35000"/>
                  </a:schemeClr>
                </a:solidFill>
              </a:endParaRPr>
            </a:p>
          </p:txBody>
        </p:sp>
      </p:grpSp>
      <p:grpSp>
        <p:nvGrpSpPr>
          <p:cNvPr id="5" name="Group 4"/>
          <p:cNvGrpSpPr/>
          <p:nvPr/>
        </p:nvGrpSpPr>
        <p:grpSpPr>
          <a:xfrm>
            <a:off x="6079938" y="1525914"/>
            <a:ext cx="5903482" cy="4679963"/>
            <a:chOff x="6079938" y="1525914"/>
            <a:chExt cx="5903482" cy="4679963"/>
          </a:xfrm>
        </p:grpSpPr>
        <p:pic>
          <p:nvPicPr>
            <p:cNvPr id="10" name="Picture 9" descr="Macintosh HD:private:var:folders:9w:sz_vn17s5l51sx7n64lpj8lw0000gn:T:TemporaryItems:ZS Small Biz photo for we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9938" y="2273957"/>
              <a:ext cx="5863866" cy="393192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7839337" y="1525914"/>
              <a:ext cx="4144083" cy="707886"/>
            </a:xfrm>
            <a:prstGeom prst="rect">
              <a:avLst/>
            </a:prstGeom>
            <a:noFill/>
          </p:spPr>
          <p:txBody>
            <a:bodyPr wrap="none" rtlCol="0">
              <a:spAutoFit/>
            </a:bodyPr>
            <a:lstStyle/>
            <a:p>
              <a:pPr algn="r"/>
              <a:r>
                <a:rPr lang="en-US" sz="2000" dirty="0" smtClean="0">
                  <a:solidFill>
                    <a:schemeClr val="tx1">
                      <a:lumMod val="65000"/>
                      <a:lumOff val="35000"/>
                    </a:schemeClr>
                  </a:solidFill>
                </a:rPr>
                <a:t>ZS Pharma – grew from two founders</a:t>
              </a:r>
            </a:p>
            <a:p>
              <a:pPr algn="r"/>
              <a:r>
                <a:rPr lang="en-US" sz="2000" dirty="0" smtClean="0">
                  <a:solidFill>
                    <a:schemeClr val="tx1">
                      <a:lumMod val="65000"/>
                      <a:lumOff val="35000"/>
                    </a:schemeClr>
                  </a:solidFill>
                </a:rPr>
                <a:t>to over $1B Market Cap in 5 years</a:t>
              </a:r>
              <a:endParaRPr lang="en-US" sz="2000" dirty="0">
                <a:solidFill>
                  <a:schemeClr val="tx1">
                    <a:lumMod val="65000"/>
                    <a:lumOff val="35000"/>
                  </a:schemeClr>
                </a:solidFill>
              </a:endParaRPr>
            </a:p>
          </p:txBody>
        </p:sp>
      </p:grpSp>
      <p:sp>
        <p:nvSpPr>
          <p:cNvPr id="2" name="Title 1"/>
          <p:cNvSpPr>
            <a:spLocks noGrp="1"/>
          </p:cNvSpPr>
          <p:nvPr>
            <p:ph type="title" idx="4294967295"/>
          </p:nvPr>
        </p:nvSpPr>
        <p:spPr>
          <a:xfrm>
            <a:off x="0" y="825"/>
            <a:ext cx="12192000" cy="1508125"/>
          </a:xfrm>
        </p:spPr>
        <p:txBody>
          <a:bodyPr/>
          <a:lstStyle/>
          <a:p>
            <a:pPr algn="ctr"/>
            <a:r>
              <a:rPr lang="en-US" dirty="0" smtClean="0">
                <a:solidFill>
                  <a:schemeClr val="tx1"/>
                </a:solidFill>
              </a:rPr>
              <a:t>Our Members Are Creating Wealth</a:t>
            </a:r>
            <a:endParaRPr lang="en-US" dirty="0">
              <a:solidFill>
                <a:schemeClr val="tx1"/>
              </a:solidFill>
            </a:endParaRPr>
          </a:p>
        </p:txBody>
      </p:sp>
    </p:spTree>
    <p:extLst>
      <p:ext uri="{BB962C8B-B14F-4D97-AF65-F5344CB8AC3E}">
        <p14:creationId xmlns:p14="http://schemas.microsoft.com/office/powerpoint/2010/main" val="2190148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28404" y="5034663"/>
            <a:ext cx="3659152" cy="707886"/>
          </a:xfrm>
          <a:prstGeom prst="rect">
            <a:avLst/>
          </a:prstGeom>
          <a:noFill/>
        </p:spPr>
        <p:txBody>
          <a:bodyPr wrap="square" rtlCol="0">
            <a:spAutoFit/>
          </a:bodyPr>
          <a:lstStyle/>
          <a:p>
            <a:pPr algn="r"/>
            <a:r>
              <a:rPr lang="en-US" sz="2000" dirty="0" smtClean="0">
                <a:solidFill>
                  <a:schemeClr val="tx1">
                    <a:lumMod val="65000"/>
                    <a:lumOff val="35000"/>
                  </a:schemeClr>
                </a:solidFill>
              </a:rPr>
              <a:t>Starter Studio – Orlando, FL</a:t>
            </a:r>
          </a:p>
          <a:p>
            <a:pPr algn="r"/>
            <a:r>
              <a:rPr lang="en-US" sz="2000" dirty="0" smtClean="0">
                <a:solidFill>
                  <a:schemeClr val="tx1">
                    <a:lumMod val="65000"/>
                    <a:lumOff val="35000"/>
                  </a:schemeClr>
                </a:solidFill>
              </a:rPr>
              <a:t>Demo Day – April 15</a:t>
            </a:r>
            <a:r>
              <a:rPr lang="en-US" sz="2000" baseline="30000" dirty="0" smtClean="0">
                <a:solidFill>
                  <a:schemeClr val="tx1">
                    <a:lumMod val="65000"/>
                    <a:lumOff val="35000"/>
                  </a:schemeClr>
                </a:solidFill>
              </a:rPr>
              <a:t>th</a:t>
            </a:r>
            <a:r>
              <a:rPr lang="en-US" sz="2000" dirty="0" smtClean="0">
                <a:solidFill>
                  <a:schemeClr val="tx1">
                    <a:lumMod val="65000"/>
                    <a:lumOff val="35000"/>
                  </a:schemeClr>
                </a:solidFill>
              </a:rPr>
              <a:t>, 2015</a:t>
            </a:r>
            <a:endParaRPr lang="en-US" sz="2000" dirty="0">
              <a:solidFill>
                <a:schemeClr val="tx1">
                  <a:lumMod val="65000"/>
                  <a:lumOff val="35000"/>
                </a:schemeClr>
              </a:solidFill>
            </a:endParaRPr>
          </a:p>
        </p:txBody>
      </p:sp>
      <p:pic>
        <p:nvPicPr>
          <p:cNvPr id="13" name="Picture 12" descr="Macintosh HD:Users:kirstie:Desktop:Starter Studio Demo Day mix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79" y="1253648"/>
            <a:ext cx="5374401" cy="3657600"/>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idx="4294967295"/>
          </p:nvPr>
        </p:nvSpPr>
        <p:spPr>
          <a:xfrm>
            <a:off x="0" y="-12052"/>
            <a:ext cx="12192000" cy="1508125"/>
          </a:xfrm>
        </p:spPr>
        <p:txBody>
          <a:bodyPr/>
          <a:lstStyle/>
          <a:p>
            <a:r>
              <a:rPr lang="en-US" dirty="0" smtClean="0">
                <a:solidFill>
                  <a:schemeClr val="tx1"/>
                </a:solidFill>
              </a:rPr>
              <a:t>And We Are Having Fun Along the Way…</a:t>
            </a:r>
            <a:endParaRPr lang="en-US" dirty="0">
              <a:solidFill>
                <a:schemeClr val="tx1"/>
              </a:solidFill>
            </a:endParaRPr>
          </a:p>
        </p:txBody>
      </p:sp>
      <p:pic>
        <p:nvPicPr>
          <p:cNvPr id="8" name="Picture 7" descr="Macintosh HD:Users:kirstie:Desktop:Starter Studio Demo Day.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8584" y="2585545"/>
            <a:ext cx="4879820" cy="3657600"/>
          </a:xfrm>
          <a:prstGeom prst="rect">
            <a:avLst/>
          </a:prstGeom>
          <a:ln>
            <a:noFill/>
          </a:ln>
          <a:effectLst>
            <a:outerShdw blurRad="292100" dist="139700" dir="2700000" algn="tl" rotWithShape="0">
              <a:srgbClr val="333333">
                <a:alpha val="65000"/>
              </a:srgbClr>
            </a:outerShdw>
          </a:effectLst>
        </p:spPr>
      </p:pic>
      <p:pic>
        <p:nvPicPr>
          <p:cNvPr id="10" name="Picture 9" descr="Macintosh HD:Users:kirstie:Desktop:Starter Studio Group Pix.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18280" y="1193007"/>
            <a:ext cx="4669276" cy="3657600"/>
          </a:xfrm>
          <a:prstGeom prst="rect">
            <a:avLst/>
          </a:prstGeom>
          <a:ln>
            <a:noFill/>
          </a:ln>
          <a:effectLst>
            <a:outerShdw blurRad="292100" dist="139700" dir="2700000" algn="tl" rotWithShape="0">
              <a:srgbClr val="333333">
                <a:alpha val="65000"/>
              </a:srgbClr>
            </a:outerShdw>
          </a:effectLst>
        </p:spPr>
      </p:pic>
      <p:sp>
        <p:nvSpPr>
          <p:cNvPr id="7" name="Explosion 1 6"/>
          <p:cNvSpPr/>
          <p:nvPr/>
        </p:nvSpPr>
        <p:spPr>
          <a:xfrm>
            <a:off x="8795941" y="2701132"/>
            <a:ext cx="1391248" cy="1643643"/>
          </a:xfrm>
          <a:prstGeom prst="irregularSeal1">
            <a:avLst/>
          </a:prstGeom>
          <a:noFill/>
          <a:ln w="31750"/>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90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26"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par>
                                <p:cTn id="27" presetID="45"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anim calcmode="lin" valueType="num">
                                      <p:cBhvr>
                                        <p:cTn id="30" dur="2000" fill="hold"/>
                                        <p:tgtEl>
                                          <p:spTgt spid="10"/>
                                        </p:tgtEl>
                                        <p:attrNameLst>
                                          <p:attrName>ppt_w</p:attrName>
                                        </p:attrNameLst>
                                      </p:cBhvr>
                                      <p:tavLst>
                                        <p:tav tm="0" fmla="#ppt_w*sin(2.5*pi*$)">
                                          <p:val>
                                            <p:fltVal val="0"/>
                                          </p:val>
                                        </p:tav>
                                        <p:tav tm="100000">
                                          <p:val>
                                            <p:fltVal val="1"/>
                                          </p:val>
                                        </p:tav>
                                      </p:tavLst>
                                    </p:anim>
                                    <p:anim calcmode="lin" valueType="num">
                                      <p:cBhvr>
                                        <p:cTn id="31" dur="2000" fill="hold"/>
                                        <p:tgtEl>
                                          <p:spTgt spid="10"/>
                                        </p:tgtEl>
                                        <p:attrNameLst>
                                          <p:attrName>ppt_h</p:attrName>
                                        </p:attrNameLst>
                                      </p:cBhvr>
                                      <p:tavLst>
                                        <p:tav tm="0">
                                          <p:val>
                                            <p:strVal val="#ppt_h"/>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Leadership Team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881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Leadership Team</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8401474"/>
              </p:ext>
            </p:extLst>
          </p:nvPr>
        </p:nvGraphicFramePr>
        <p:xfrm>
          <a:off x="340093" y="1898052"/>
          <a:ext cx="11527856" cy="2408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0" y="4429640"/>
            <a:ext cx="12172988" cy="1903101"/>
            <a:chOff x="0" y="4429640"/>
            <a:chExt cx="12172988" cy="1903101"/>
          </a:xfrm>
        </p:grpSpPr>
        <p:sp>
          <p:nvSpPr>
            <p:cNvPr id="6" name="Oval 5"/>
            <p:cNvSpPr/>
            <p:nvPr/>
          </p:nvSpPr>
          <p:spPr>
            <a:xfrm>
              <a:off x="1464315" y="4429640"/>
              <a:ext cx="731520" cy="731520"/>
            </a:xfrm>
            <a:prstGeom prst="ellipse">
              <a:avLst/>
            </a:prstGeom>
            <a:blipFill>
              <a:blip r:embed="rId8"/>
              <a:stretch>
                <a:fillRect t="-13000"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295031" y="4429640"/>
              <a:ext cx="731520" cy="731520"/>
            </a:xfrm>
            <a:prstGeom prst="ellipse">
              <a:avLst/>
            </a:prstGeom>
            <a:blipFill>
              <a:blip r:embed="rId9"/>
              <a:stretch>
                <a:fillRect t="-13000"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125747" y="4429640"/>
              <a:ext cx="731520" cy="731520"/>
            </a:xfrm>
            <a:prstGeom prst="ellipse">
              <a:avLst/>
            </a:prstGeom>
            <a:blipFill>
              <a:blip r:embed="rId10"/>
              <a:stretch>
                <a:fillRect t="-13000"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9956463" y="4429640"/>
              <a:ext cx="731520" cy="731520"/>
            </a:xfrm>
            <a:prstGeom prst="ellipse">
              <a:avLst/>
            </a:prstGeom>
            <a:blipFill>
              <a:blip r:embed="rId11"/>
              <a:stretch>
                <a:fillRect t="-13000"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103368" y="5273617"/>
              <a:ext cx="1453414" cy="338554"/>
            </a:xfrm>
            <a:prstGeom prst="rect">
              <a:avLst/>
            </a:prstGeom>
            <a:noFill/>
          </p:spPr>
          <p:txBody>
            <a:bodyPr wrap="square" rtlCol="0">
              <a:spAutoFit/>
            </a:bodyPr>
            <a:lstStyle/>
            <a:p>
              <a:pPr algn="ctr"/>
              <a:r>
                <a:rPr lang="en-US" sz="1600" dirty="0" smtClean="0">
                  <a:effectLst>
                    <a:outerShdw blurRad="38100" dist="38100" dir="2700000" algn="tl">
                      <a:srgbClr val="000000">
                        <a:alpha val="43137"/>
                      </a:srgbClr>
                    </a:outerShdw>
                  </a:effectLst>
                </a:rPr>
                <a:t>Cheryl Brink</a:t>
              </a:r>
              <a:endParaRPr lang="en-US" sz="1600" dirty="0">
                <a:effectLst>
                  <a:outerShdw blurRad="38100" dist="38100" dir="2700000" algn="tl">
                    <a:srgbClr val="000000">
                      <a:alpha val="43137"/>
                    </a:srgbClr>
                  </a:outerShdw>
                </a:effectLst>
              </a:endParaRPr>
            </a:p>
          </p:txBody>
        </p:sp>
        <p:sp>
          <p:nvSpPr>
            <p:cNvPr id="11" name="TextBox 10"/>
            <p:cNvSpPr txBox="1"/>
            <p:nvPr/>
          </p:nvSpPr>
          <p:spPr>
            <a:xfrm>
              <a:off x="3695707" y="5273617"/>
              <a:ext cx="1930168" cy="338554"/>
            </a:xfrm>
            <a:prstGeom prst="rect">
              <a:avLst/>
            </a:prstGeom>
            <a:noFill/>
          </p:spPr>
          <p:txBody>
            <a:bodyPr wrap="square" rtlCol="0">
              <a:spAutoFit/>
            </a:bodyPr>
            <a:lstStyle/>
            <a:p>
              <a:pPr algn="ctr"/>
              <a:r>
                <a:rPr lang="en-US" sz="1600" dirty="0" smtClean="0">
                  <a:effectLst>
                    <a:outerShdw blurRad="38100" dist="38100" dir="2700000" algn="tl">
                      <a:srgbClr val="000000">
                        <a:alpha val="43137"/>
                      </a:srgbClr>
                    </a:outerShdw>
                  </a:effectLst>
                </a:rPr>
                <a:t>Mary Ann Gulino</a:t>
              </a:r>
              <a:endParaRPr lang="en-US" sz="1600" dirty="0">
                <a:effectLst>
                  <a:outerShdw blurRad="38100" dist="38100" dir="2700000" algn="tl">
                    <a:srgbClr val="000000">
                      <a:alpha val="43137"/>
                    </a:srgbClr>
                  </a:outerShdw>
                </a:effectLst>
              </a:endParaRPr>
            </a:p>
          </p:txBody>
        </p:sp>
        <p:sp>
          <p:nvSpPr>
            <p:cNvPr id="12" name="TextBox 11"/>
            <p:cNvSpPr txBox="1"/>
            <p:nvPr/>
          </p:nvSpPr>
          <p:spPr>
            <a:xfrm>
              <a:off x="6272004" y="5273617"/>
              <a:ext cx="2439005" cy="338554"/>
            </a:xfrm>
            <a:prstGeom prst="rect">
              <a:avLst/>
            </a:prstGeom>
            <a:noFill/>
          </p:spPr>
          <p:txBody>
            <a:bodyPr wrap="square" rtlCol="0">
              <a:spAutoFit/>
            </a:bodyPr>
            <a:lstStyle/>
            <a:p>
              <a:pPr algn="ctr"/>
              <a:r>
                <a:rPr lang="en-US" sz="1600" dirty="0" smtClean="0">
                  <a:effectLst>
                    <a:outerShdw blurRad="38100" dist="38100" dir="2700000" algn="tl">
                      <a:srgbClr val="000000">
                        <a:alpha val="43137"/>
                      </a:srgbClr>
                    </a:outerShdw>
                  </a:effectLst>
                </a:rPr>
                <a:t>Lindsay Schuenke</a:t>
              </a:r>
              <a:endParaRPr lang="en-US" sz="1600" dirty="0">
                <a:effectLst>
                  <a:outerShdw blurRad="38100" dist="38100" dir="2700000" algn="tl">
                    <a:srgbClr val="000000">
                      <a:alpha val="43137"/>
                    </a:srgbClr>
                  </a:outerShdw>
                </a:effectLst>
              </a:endParaRPr>
            </a:p>
          </p:txBody>
        </p:sp>
        <p:sp>
          <p:nvSpPr>
            <p:cNvPr id="13" name="TextBox 12"/>
            <p:cNvSpPr txBox="1"/>
            <p:nvPr/>
          </p:nvSpPr>
          <p:spPr>
            <a:xfrm>
              <a:off x="9360953" y="5273617"/>
              <a:ext cx="1922540" cy="338554"/>
            </a:xfrm>
            <a:prstGeom prst="rect">
              <a:avLst/>
            </a:prstGeom>
            <a:noFill/>
          </p:spPr>
          <p:txBody>
            <a:bodyPr wrap="square" rtlCol="0">
              <a:spAutoFit/>
            </a:bodyPr>
            <a:lstStyle/>
            <a:p>
              <a:pPr algn="ctr"/>
              <a:r>
                <a:rPr lang="en-US" sz="1600" dirty="0" smtClean="0">
                  <a:effectLst>
                    <a:outerShdw blurRad="38100" dist="38100" dir="2700000" algn="tl">
                      <a:srgbClr val="000000">
                        <a:alpha val="43137"/>
                      </a:srgbClr>
                    </a:outerShdw>
                  </a:effectLst>
                </a:rPr>
                <a:t>Molly Mordocco</a:t>
              </a:r>
              <a:endParaRPr lang="en-US" sz="1600" dirty="0">
                <a:effectLst>
                  <a:outerShdw blurRad="38100" dist="38100" dir="2700000" algn="tl">
                    <a:srgbClr val="000000">
                      <a:alpha val="43137"/>
                    </a:srgbClr>
                  </a:outerShdw>
                </a:effectLst>
              </a:endParaRPr>
            </a:p>
          </p:txBody>
        </p:sp>
        <p:sp>
          <p:nvSpPr>
            <p:cNvPr id="24" name="TextBox 23"/>
            <p:cNvSpPr txBox="1"/>
            <p:nvPr/>
          </p:nvSpPr>
          <p:spPr>
            <a:xfrm>
              <a:off x="0" y="5747966"/>
              <a:ext cx="12172988" cy="584775"/>
            </a:xfrm>
            <a:prstGeom prst="rect">
              <a:avLst/>
            </a:prstGeom>
            <a:noFill/>
          </p:spPr>
          <p:txBody>
            <a:bodyPr wrap="square" rtlCol="0">
              <a:spAutoFit/>
            </a:bodyPr>
            <a:lstStyle/>
            <a:p>
              <a:pPr algn="ctr"/>
              <a:r>
                <a:rPr lang="en-US" sz="3200" dirty="0" smtClean="0">
                  <a:effectLst>
                    <a:outerShdw blurRad="38100" dist="38100" dir="2700000" algn="tl">
                      <a:srgbClr val="000000">
                        <a:alpha val="43137"/>
                      </a:srgbClr>
                    </a:outerShdw>
                  </a:effectLst>
                  <a:latin typeface="Eras Medium ITC" panose="020B0602030504020804" pitchFamily="34" charset="0"/>
                </a:rPr>
                <a:t>It’s All About The Staff!</a:t>
              </a:r>
              <a:endParaRPr lang="en-US" sz="3200" dirty="0">
                <a:effectLst>
                  <a:outerShdw blurRad="38100" dist="38100" dir="2700000" algn="tl">
                    <a:srgbClr val="000000">
                      <a:alpha val="43137"/>
                    </a:srgbClr>
                  </a:outerShdw>
                </a:effectLst>
                <a:latin typeface="Eras Medium ITC" panose="020B0602030504020804" pitchFamily="34" charset="0"/>
              </a:endParaRPr>
            </a:p>
          </p:txBody>
        </p:sp>
      </p:grpSp>
    </p:spTree>
    <p:extLst>
      <p:ext uri="{BB962C8B-B14F-4D97-AF65-F5344CB8AC3E}">
        <p14:creationId xmlns:p14="http://schemas.microsoft.com/office/powerpoint/2010/main" val="3589085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Direction</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814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t takes a village.jpg"/>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96296" y="1058190"/>
            <a:ext cx="9799408" cy="39720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1196296" y="5469852"/>
            <a:ext cx="9799409" cy="707886"/>
          </a:xfrm>
          <a:prstGeom prst="rect">
            <a:avLst/>
          </a:prstGeom>
          <a:noFill/>
        </p:spPr>
        <p:txBody>
          <a:bodyPr wrap="square" rtlCol="0">
            <a:spAutoFit/>
          </a:bodyPr>
          <a:lstStyle/>
          <a:p>
            <a:r>
              <a:rPr lang="en-US" sz="4000" b="1" dirty="0" smtClean="0">
                <a:solidFill>
                  <a:schemeClr val="tx1">
                    <a:lumMod val="65000"/>
                    <a:lumOff val="35000"/>
                  </a:schemeClr>
                </a:solidFill>
              </a:rPr>
              <a:t>……..to raise an entrepreneur….</a:t>
            </a:r>
            <a:endParaRPr lang="en-US" sz="4000" b="1" dirty="0">
              <a:solidFill>
                <a:schemeClr val="tx1">
                  <a:lumMod val="65000"/>
                  <a:lumOff val="35000"/>
                </a:schemeClr>
              </a:solidFill>
            </a:endParaRPr>
          </a:p>
        </p:txBody>
      </p:sp>
    </p:spTree>
    <p:extLst>
      <p:ext uri="{BB962C8B-B14F-4D97-AF65-F5344CB8AC3E}">
        <p14:creationId xmlns:p14="http://schemas.microsoft.com/office/powerpoint/2010/main" val="3365417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NBIA Update</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 John Gaset</a:t>
            </a:r>
          </a:p>
          <a:p>
            <a:r>
              <a:rPr lang="en-US" dirty="0" smtClean="0"/>
              <a:t>VP Member Services &amp; Operations</a:t>
            </a:r>
          </a:p>
          <a:p>
            <a:r>
              <a:rPr lang="en-US" dirty="0" smtClean="0"/>
              <a:t>jgaset@nbia.org</a:t>
            </a:r>
            <a:endParaRPr lang="en-US" dirty="0"/>
          </a:p>
          <a:p>
            <a:r>
              <a:rPr lang="en-US" dirty="0" smtClean="0"/>
              <a:t>321-689-8871</a:t>
            </a:r>
          </a:p>
        </p:txBody>
      </p:sp>
    </p:spTree>
    <p:extLst>
      <p:ext uri="{BB962C8B-B14F-4D97-AF65-F5344CB8AC3E}">
        <p14:creationId xmlns:p14="http://schemas.microsoft.com/office/powerpoint/2010/main" val="3092875293"/>
      </p:ext>
    </p:extLst>
  </p:cSld>
  <p:clrMapOvr>
    <a:masterClrMapping/>
  </p:clrMapOvr>
  <p:transition spd="med">
    <p:pull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trep sure signp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023" y="2716117"/>
            <a:ext cx="2703953" cy="2280443"/>
          </a:xfrm>
          <a:prstGeom prst="rect">
            <a:avLst/>
          </a:prstGeom>
          <a:ln>
            <a:noFill/>
          </a:ln>
          <a:effectLst>
            <a:outerShdw blurRad="292100" dist="139700" dir="2700000" algn="tl" rotWithShape="0">
              <a:srgbClr val="333333">
                <a:alpha val="65000"/>
              </a:srgbClr>
            </a:outerShdw>
          </a:effectLst>
        </p:spPr>
      </p:pic>
      <p:pic>
        <p:nvPicPr>
          <p:cNvPr id="10" name="Picture 9" descr="Screen Shot 2015-02-07 at 1.47.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69" y="1384251"/>
            <a:ext cx="3781697" cy="1645920"/>
          </a:xfrm>
          <a:prstGeom prst="rect">
            <a:avLst/>
          </a:prstGeom>
          <a:ln>
            <a:noFill/>
          </a:ln>
          <a:effectLst>
            <a:outerShdw blurRad="292100" dist="139700" dir="2700000" algn="tl" rotWithShape="0">
              <a:srgbClr val="333333">
                <a:alpha val="65000"/>
              </a:srgbClr>
            </a:outerShdw>
          </a:effectLst>
        </p:spPr>
      </p:pic>
      <p:pic>
        <p:nvPicPr>
          <p:cNvPr id="11" name="Picture 10" descr="Screen Shot 2015-02-07 at 1.4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808" y="4024966"/>
            <a:ext cx="2140676" cy="1737360"/>
          </a:xfrm>
          <a:prstGeom prst="rect">
            <a:avLst/>
          </a:prstGeom>
          <a:ln>
            <a:noFill/>
          </a:ln>
          <a:effectLst>
            <a:outerShdw blurRad="292100" dist="139700" dir="2700000" algn="tl" rotWithShape="0">
              <a:srgbClr val="333333">
                <a:alpha val="65000"/>
              </a:srgbClr>
            </a:outerShdw>
          </a:effectLst>
        </p:spPr>
      </p:pic>
      <p:pic>
        <p:nvPicPr>
          <p:cNvPr id="12" name="Picture 11" descr="Screen Shot 2015-02-07 at 1.47.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4090" y="4151407"/>
            <a:ext cx="1925052" cy="1645920"/>
          </a:xfrm>
          <a:prstGeom prst="rect">
            <a:avLst/>
          </a:prstGeom>
          <a:ln>
            <a:noFill/>
          </a:ln>
          <a:effectLst>
            <a:outerShdw blurRad="292100" dist="139700" dir="2700000" algn="tl" rotWithShape="0">
              <a:srgbClr val="333333">
                <a:alpha val="65000"/>
              </a:srgbClr>
            </a:outerShdw>
          </a:effectLst>
        </p:spPr>
      </p:pic>
      <p:pic>
        <p:nvPicPr>
          <p:cNvPr id="13" name="Picture 12" descr="Screen Shot 2015-02-07 at 1.47.1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3161" y="1361644"/>
            <a:ext cx="1645920" cy="2291557"/>
          </a:xfrm>
          <a:prstGeom prst="rect">
            <a:avLst/>
          </a:prstGeom>
          <a:ln>
            <a:noFill/>
          </a:ln>
          <a:effectLst>
            <a:outerShdw blurRad="292100" dist="139700" dir="2700000" algn="tl" rotWithShape="0">
              <a:srgbClr val="333333">
                <a:alpha val="65000"/>
              </a:srgbClr>
            </a:outerShdw>
          </a:effectLst>
        </p:spPr>
      </p:pic>
      <p:sp>
        <p:nvSpPr>
          <p:cNvPr id="15" name="Content Placeholder 5"/>
          <p:cNvSpPr txBox="1">
            <a:spLocks/>
          </p:cNvSpPr>
          <p:nvPr/>
        </p:nvSpPr>
        <p:spPr>
          <a:xfrm>
            <a:off x="655228" y="2997783"/>
            <a:ext cx="2747180" cy="9203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Incubators, Accelerators</a:t>
            </a:r>
          </a:p>
          <a:p>
            <a:pPr marL="0" indent="0" algn="ctr">
              <a:buFont typeface="Arial"/>
              <a:buNone/>
            </a:pPr>
            <a:r>
              <a:rPr lang="en-US" sz="1600" b="1" dirty="0" smtClean="0">
                <a:solidFill>
                  <a:schemeClr val="tx1">
                    <a:lumMod val="65000"/>
                    <a:lumOff val="35000"/>
                  </a:schemeClr>
                </a:solidFill>
              </a:rPr>
              <a:t>Co-working spaces</a:t>
            </a:r>
          </a:p>
          <a:p>
            <a:pPr marL="0" indent="0" algn="ctr">
              <a:buFont typeface="Arial"/>
              <a:buNone/>
            </a:pPr>
            <a:r>
              <a:rPr lang="en-US" sz="1600" b="1" dirty="0" smtClean="0">
                <a:solidFill>
                  <a:schemeClr val="tx1">
                    <a:lumMod val="65000"/>
                    <a:lumOff val="35000"/>
                  </a:schemeClr>
                </a:solidFill>
              </a:rPr>
              <a:t>Maker Spaces</a:t>
            </a:r>
            <a:endParaRPr lang="en-US" sz="1600" b="1" dirty="0">
              <a:solidFill>
                <a:schemeClr val="tx1">
                  <a:lumMod val="65000"/>
                  <a:lumOff val="35000"/>
                </a:schemeClr>
              </a:solidFill>
            </a:endParaRPr>
          </a:p>
        </p:txBody>
      </p:sp>
      <p:sp>
        <p:nvSpPr>
          <p:cNvPr id="17" name="Content Placeholder 5"/>
          <p:cNvSpPr txBox="1">
            <a:spLocks/>
          </p:cNvSpPr>
          <p:nvPr/>
        </p:nvSpPr>
        <p:spPr>
          <a:xfrm>
            <a:off x="7808942" y="5785307"/>
            <a:ext cx="4335347" cy="7149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Corporate Partners </a:t>
            </a:r>
          </a:p>
          <a:p>
            <a:pPr marL="0" indent="0" algn="ctr">
              <a:buFont typeface="Arial"/>
              <a:buNone/>
            </a:pPr>
            <a:r>
              <a:rPr lang="en-US" sz="1600" b="1" dirty="0" smtClean="0">
                <a:solidFill>
                  <a:schemeClr val="tx1">
                    <a:lumMod val="65000"/>
                    <a:lumOff val="35000"/>
                  </a:schemeClr>
                </a:solidFill>
              </a:rPr>
              <a:t>International Network Partners</a:t>
            </a:r>
            <a:endParaRPr lang="en-US" sz="1600" b="1" dirty="0">
              <a:solidFill>
                <a:schemeClr val="tx1">
                  <a:lumMod val="65000"/>
                  <a:lumOff val="35000"/>
                </a:schemeClr>
              </a:solidFill>
            </a:endParaRPr>
          </a:p>
        </p:txBody>
      </p:sp>
      <p:sp>
        <p:nvSpPr>
          <p:cNvPr id="18" name="Content Placeholder 5"/>
          <p:cNvSpPr txBox="1">
            <a:spLocks/>
          </p:cNvSpPr>
          <p:nvPr/>
        </p:nvSpPr>
        <p:spPr>
          <a:xfrm>
            <a:off x="715627" y="5726282"/>
            <a:ext cx="2747180" cy="54891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Governments</a:t>
            </a:r>
          </a:p>
          <a:p>
            <a:pPr marL="0" indent="0" algn="ctr">
              <a:buFont typeface="Arial"/>
              <a:buNone/>
            </a:pPr>
            <a:r>
              <a:rPr lang="en-US" sz="1600" b="1" dirty="0" smtClean="0">
                <a:solidFill>
                  <a:schemeClr val="tx1">
                    <a:lumMod val="65000"/>
                    <a:lumOff val="35000"/>
                  </a:schemeClr>
                </a:solidFill>
              </a:rPr>
              <a:t>Econ Dev Agencies</a:t>
            </a:r>
            <a:endParaRPr lang="en-US" sz="1600" b="1" dirty="0">
              <a:solidFill>
                <a:schemeClr val="tx1">
                  <a:lumMod val="65000"/>
                  <a:lumOff val="35000"/>
                </a:schemeClr>
              </a:solidFill>
            </a:endParaRPr>
          </a:p>
        </p:txBody>
      </p:sp>
      <p:sp>
        <p:nvSpPr>
          <p:cNvPr id="19" name="Content Placeholder 5"/>
          <p:cNvSpPr txBox="1">
            <a:spLocks/>
          </p:cNvSpPr>
          <p:nvPr/>
        </p:nvSpPr>
        <p:spPr>
          <a:xfrm>
            <a:off x="8579059" y="3692254"/>
            <a:ext cx="2747180" cy="395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Education Institutions</a:t>
            </a:r>
          </a:p>
        </p:txBody>
      </p:sp>
      <p:sp>
        <p:nvSpPr>
          <p:cNvPr id="3" name="Title 2"/>
          <p:cNvSpPr>
            <a:spLocks noGrp="1"/>
          </p:cNvSpPr>
          <p:nvPr>
            <p:ph type="title" idx="4294967295"/>
          </p:nvPr>
        </p:nvSpPr>
        <p:spPr>
          <a:xfrm>
            <a:off x="0" y="131843"/>
            <a:ext cx="12192000" cy="1177925"/>
          </a:xfrm>
        </p:spPr>
        <p:txBody>
          <a:bodyPr>
            <a:noAutofit/>
          </a:bodyPr>
          <a:lstStyle/>
          <a:p>
            <a:r>
              <a:rPr lang="en-US" sz="4300" dirty="0" smtClean="0">
                <a:solidFill>
                  <a:schemeClr val="tx1"/>
                </a:solidFill>
              </a:rPr>
              <a:t>Our members are more than incubators,</a:t>
            </a:r>
            <a:br>
              <a:rPr lang="en-US" sz="4300" dirty="0" smtClean="0">
                <a:solidFill>
                  <a:schemeClr val="tx1"/>
                </a:solidFill>
              </a:rPr>
            </a:br>
            <a:r>
              <a:rPr lang="en-US" sz="4300" dirty="0">
                <a:solidFill>
                  <a:schemeClr val="tx1"/>
                </a:solidFill>
              </a:rPr>
              <a:t> </a:t>
            </a:r>
            <a:r>
              <a:rPr lang="en-US" sz="4300" dirty="0" smtClean="0">
                <a:solidFill>
                  <a:schemeClr val="tx1"/>
                </a:solidFill>
              </a:rPr>
              <a:t>    </a:t>
            </a:r>
            <a:r>
              <a:rPr lang="en-US" sz="4300" dirty="0">
                <a:solidFill>
                  <a:schemeClr val="tx1"/>
                </a:solidFill>
              </a:rPr>
              <a:t>t</a:t>
            </a:r>
            <a:r>
              <a:rPr lang="en-US" sz="4300" dirty="0" smtClean="0">
                <a:solidFill>
                  <a:schemeClr val="tx1"/>
                </a:solidFill>
              </a:rPr>
              <a:t>hey include </a:t>
            </a:r>
            <a:r>
              <a:rPr lang="en-US" sz="4300" dirty="0">
                <a:solidFill>
                  <a:schemeClr val="tx1"/>
                </a:solidFill>
              </a:rPr>
              <a:t>the </a:t>
            </a:r>
            <a:r>
              <a:rPr lang="en-US" sz="4300" dirty="0" smtClean="0">
                <a:solidFill>
                  <a:schemeClr val="tx1"/>
                </a:solidFill>
              </a:rPr>
              <a:t>entire ecosystem</a:t>
            </a:r>
            <a:r>
              <a:rPr lang="en-US" sz="4300" dirty="0">
                <a:solidFill>
                  <a:schemeClr val="tx1"/>
                </a:solidFill>
              </a:rPr>
              <a:t>…</a:t>
            </a:r>
          </a:p>
        </p:txBody>
      </p:sp>
      <p:sp>
        <p:nvSpPr>
          <p:cNvPr id="16" name="Content Placeholder 5"/>
          <p:cNvSpPr txBox="1">
            <a:spLocks/>
          </p:cNvSpPr>
          <p:nvPr/>
        </p:nvSpPr>
        <p:spPr>
          <a:xfrm>
            <a:off x="4755889" y="4978358"/>
            <a:ext cx="2747180" cy="3952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b="1" dirty="0" smtClean="0">
                <a:solidFill>
                  <a:schemeClr val="tx1">
                    <a:lumMod val="65000"/>
                    <a:lumOff val="35000"/>
                  </a:schemeClr>
                </a:solidFill>
              </a:rPr>
              <a:t>Entrepreneurs</a:t>
            </a:r>
          </a:p>
        </p:txBody>
      </p:sp>
      <p:sp>
        <p:nvSpPr>
          <p:cNvPr id="20" name="Title 2"/>
          <p:cNvSpPr txBox="1">
            <a:spLocks/>
          </p:cNvSpPr>
          <p:nvPr/>
        </p:nvSpPr>
        <p:spPr>
          <a:xfrm>
            <a:off x="2544897" y="481106"/>
            <a:ext cx="9422715" cy="9394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rgbClr val="692649"/>
                </a:solidFill>
                <a:latin typeface="+mj-lt"/>
                <a:ea typeface="+mj-ea"/>
                <a:cs typeface="+mj-cs"/>
              </a:defRPr>
            </a:lvl1pPr>
          </a:lstStyle>
          <a:p>
            <a:endParaRPr lang="en-US" dirty="0"/>
          </a:p>
        </p:txBody>
      </p:sp>
      <p:sp>
        <p:nvSpPr>
          <p:cNvPr id="2" name="Rounded Rectangle 1"/>
          <p:cNvSpPr/>
          <p:nvPr/>
        </p:nvSpPr>
        <p:spPr>
          <a:xfrm>
            <a:off x="4504632" y="2399357"/>
            <a:ext cx="3263963" cy="3077418"/>
          </a:xfrm>
          <a:prstGeom prst="roundRect">
            <a:avLst/>
          </a:prstGeom>
          <a:noFill/>
          <a:ln w="349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098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559527" y="2016079"/>
            <a:ext cx="2873447" cy="1835749"/>
            <a:chOff x="3222948" y="1522973"/>
            <a:chExt cx="2155085" cy="1835749"/>
          </a:xfrm>
        </p:grpSpPr>
        <p:pic>
          <p:nvPicPr>
            <p:cNvPr id="4" name="Picture 3" descr="people network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446" y="1522973"/>
              <a:ext cx="2104587" cy="1463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5"/>
            <p:cNvSpPr txBox="1">
              <a:spLocks/>
            </p:cNvSpPr>
            <p:nvPr/>
          </p:nvSpPr>
          <p:spPr>
            <a:xfrm>
              <a:off x="3222948" y="2963504"/>
              <a:ext cx="2060385" cy="3952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Global Connectors</a:t>
              </a:r>
            </a:p>
            <a:p>
              <a:pPr marL="0" indent="0" algn="ctr">
                <a:buFont typeface="Arial"/>
                <a:buNone/>
              </a:pPr>
              <a:r>
                <a:rPr lang="en-US" sz="1600" b="1" dirty="0" smtClean="0">
                  <a:solidFill>
                    <a:schemeClr val="tx1">
                      <a:lumMod val="65000"/>
                      <a:lumOff val="35000"/>
                    </a:schemeClr>
                  </a:solidFill>
                </a:rPr>
                <a:t>Network</a:t>
              </a:r>
            </a:p>
          </p:txBody>
        </p:sp>
      </p:grpSp>
      <p:grpSp>
        <p:nvGrpSpPr>
          <p:cNvPr id="19" name="Group 18"/>
          <p:cNvGrpSpPr/>
          <p:nvPr/>
        </p:nvGrpSpPr>
        <p:grpSpPr>
          <a:xfrm>
            <a:off x="2569165" y="2013425"/>
            <a:ext cx="2747180" cy="1838403"/>
            <a:chOff x="518597" y="1520319"/>
            <a:chExt cx="2060385" cy="1838403"/>
          </a:xfrm>
        </p:grpSpPr>
        <p:pic>
          <p:nvPicPr>
            <p:cNvPr id="3" name="Picture 2" descr="trainin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909" y="1520319"/>
              <a:ext cx="1463040" cy="1463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Content Placeholder 5"/>
            <p:cNvSpPr txBox="1">
              <a:spLocks/>
            </p:cNvSpPr>
            <p:nvPr/>
          </p:nvSpPr>
          <p:spPr>
            <a:xfrm>
              <a:off x="518597" y="2963504"/>
              <a:ext cx="2060385" cy="395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Curated Curriculums</a:t>
              </a:r>
            </a:p>
          </p:txBody>
        </p:sp>
      </p:grpSp>
      <p:grpSp>
        <p:nvGrpSpPr>
          <p:cNvPr id="23" name="Group 22"/>
          <p:cNvGrpSpPr/>
          <p:nvPr/>
        </p:nvGrpSpPr>
        <p:grpSpPr>
          <a:xfrm>
            <a:off x="6694133" y="4311228"/>
            <a:ext cx="2747180" cy="1984880"/>
            <a:chOff x="3377223" y="4166722"/>
            <a:chExt cx="2060385" cy="1984880"/>
          </a:xfrm>
        </p:grpSpPr>
        <p:pic>
          <p:nvPicPr>
            <p:cNvPr id="15" name="Picture 14" descr="thought-leadership-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267" y="4166722"/>
              <a:ext cx="1531089" cy="1463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ontent Placeholder 5"/>
            <p:cNvSpPr txBox="1">
              <a:spLocks/>
            </p:cNvSpPr>
            <p:nvPr/>
          </p:nvSpPr>
          <p:spPr>
            <a:xfrm>
              <a:off x="3377223" y="5756384"/>
              <a:ext cx="2060385" cy="395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Thought Leadership</a:t>
              </a:r>
            </a:p>
          </p:txBody>
        </p:sp>
      </p:grpSp>
      <p:grpSp>
        <p:nvGrpSpPr>
          <p:cNvPr id="9" name="Group 8"/>
          <p:cNvGrpSpPr/>
          <p:nvPr/>
        </p:nvGrpSpPr>
        <p:grpSpPr>
          <a:xfrm>
            <a:off x="2569165" y="4311228"/>
            <a:ext cx="2747180" cy="1858540"/>
            <a:chOff x="999321" y="4209677"/>
            <a:chExt cx="2747180" cy="1858540"/>
          </a:xfrm>
        </p:grpSpPr>
        <p:sp>
          <p:nvSpPr>
            <p:cNvPr id="11" name="Content Placeholder 5"/>
            <p:cNvSpPr txBox="1">
              <a:spLocks/>
            </p:cNvSpPr>
            <p:nvPr/>
          </p:nvSpPr>
          <p:spPr>
            <a:xfrm>
              <a:off x="999321" y="5672999"/>
              <a:ext cx="2747180" cy="3952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b="1" dirty="0" smtClean="0">
                  <a:solidFill>
                    <a:schemeClr val="tx1">
                      <a:lumMod val="65000"/>
                      <a:lumOff val="35000"/>
                    </a:schemeClr>
                  </a:solidFill>
                </a:rPr>
                <a:t>Entrepreneur-facing Services</a:t>
              </a:r>
            </a:p>
          </p:txBody>
        </p:sp>
        <p:pic>
          <p:nvPicPr>
            <p:cNvPr id="30" name="Picture 29"/>
            <p:cNvPicPr>
              <a:picLocks noChangeAspect="1"/>
            </p:cNvPicPr>
            <p:nvPr/>
          </p:nvPicPr>
          <p:blipFill>
            <a:blip r:embed="rId6"/>
            <a:stretch>
              <a:fillRect/>
            </a:stretch>
          </p:blipFill>
          <p:spPr>
            <a:xfrm>
              <a:off x="1707028" y="4209677"/>
              <a:ext cx="1463040" cy="1463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 name="Title 1"/>
          <p:cNvSpPr>
            <a:spLocks noGrp="1"/>
          </p:cNvSpPr>
          <p:nvPr>
            <p:ph type="title"/>
          </p:nvPr>
        </p:nvSpPr>
        <p:spPr/>
        <p:txBody>
          <a:bodyPr/>
          <a:lstStyle/>
          <a:p>
            <a:r>
              <a:rPr lang="en-US" dirty="0" smtClean="0"/>
              <a:t>Four Strategic Pillars</a:t>
            </a:r>
            <a:endParaRPr lang="en-US" dirty="0"/>
          </a:p>
        </p:txBody>
      </p:sp>
    </p:spTree>
    <p:extLst>
      <p:ext uri="{BB962C8B-B14F-4D97-AF65-F5344CB8AC3E}">
        <p14:creationId xmlns:p14="http://schemas.microsoft.com/office/powerpoint/2010/main" val="3219660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0"/>
            <a:ext cx="12192000" cy="679617"/>
          </a:xfrm>
          <a:prstGeom prst="rect">
            <a:avLst/>
          </a:prstGeom>
          <a:no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rgbClr val="692649"/>
                </a:solidFill>
                <a:latin typeface="+mj-lt"/>
                <a:ea typeface="+mj-ea"/>
                <a:cs typeface="+mj-cs"/>
              </a:defRPr>
            </a:lvl1pPr>
          </a:lstStyle>
          <a:p>
            <a:r>
              <a:rPr lang="en-US" dirty="0" smtClean="0">
                <a:solidFill>
                  <a:srgbClr val="E18C25"/>
                </a:solidFill>
              </a:rPr>
              <a:t>                </a:t>
            </a:r>
            <a:endParaRPr lang="en-US" dirty="0">
              <a:solidFill>
                <a:srgbClr val="E18C25"/>
              </a:solidFill>
            </a:endParaRPr>
          </a:p>
        </p:txBody>
      </p:sp>
      <p:pic>
        <p:nvPicPr>
          <p:cNvPr id="3" name="Picture 2" descr="train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402" y="2841500"/>
            <a:ext cx="2213396" cy="1660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r>
              <a:rPr lang="en-US" dirty="0" smtClean="0"/>
              <a:t>Curated Curriculums</a:t>
            </a:r>
            <a:endParaRPr lang="en-US" dirty="0"/>
          </a:p>
        </p:txBody>
      </p:sp>
      <p:sp>
        <p:nvSpPr>
          <p:cNvPr id="16" name="Content Placeholder 2"/>
          <p:cNvSpPr>
            <a:spLocks noGrp="1"/>
          </p:cNvSpPr>
          <p:nvPr>
            <p:ph idx="1"/>
          </p:nvPr>
        </p:nvSpPr>
        <p:spPr/>
        <p:txBody>
          <a:bodyPr>
            <a:normAutofit fontScale="85000" lnSpcReduction="20000"/>
          </a:bodyPr>
          <a:lstStyle/>
          <a:p>
            <a:r>
              <a:rPr lang="en-US" b="1" dirty="0" smtClean="0">
                <a:effectLst>
                  <a:outerShdw blurRad="38100" dist="38100" dir="2700000" algn="tl">
                    <a:srgbClr val="000000">
                      <a:alpha val="43137"/>
                    </a:srgbClr>
                  </a:outerShdw>
                </a:effectLst>
              </a:rPr>
              <a:t>Overhaul Certificate Program</a:t>
            </a:r>
          </a:p>
          <a:p>
            <a:pPr lvl="1"/>
            <a:r>
              <a:rPr lang="en-US" dirty="0" smtClean="0"/>
              <a:t>Update content – available for 2015 Training Institute in Orlando</a:t>
            </a:r>
          </a:p>
          <a:p>
            <a:pPr lvl="1"/>
            <a:r>
              <a:rPr lang="en-US" dirty="0" smtClean="0"/>
              <a:t>Focus on sustainable revenue models, hybrid programs and communities</a:t>
            </a:r>
          </a:p>
          <a:p>
            <a:pPr lvl="1"/>
            <a:r>
              <a:rPr lang="en-US" dirty="0" smtClean="0"/>
              <a:t>Expand Soft Landings to Include Accreditation</a:t>
            </a:r>
          </a:p>
          <a:p>
            <a:r>
              <a:rPr lang="en-US" b="1" dirty="0" smtClean="0">
                <a:effectLst>
                  <a:outerShdw blurRad="38100" dist="38100" dir="2700000" algn="tl">
                    <a:srgbClr val="000000">
                      <a:alpha val="43137"/>
                    </a:srgbClr>
                  </a:outerShdw>
                </a:effectLst>
              </a:rPr>
              <a:t>Develop New Educational Programs – A La Carte</a:t>
            </a:r>
            <a:endParaRPr lang="en-US" b="1" dirty="0">
              <a:effectLst>
                <a:outerShdw blurRad="38100" dist="38100" dir="2700000" algn="tl">
                  <a:srgbClr val="000000">
                    <a:alpha val="43137"/>
                  </a:srgbClr>
                </a:outerShdw>
              </a:effectLst>
            </a:endParaRPr>
          </a:p>
          <a:p>
            <a:pPr lvl="1"/>
            <a:r>
              <a:rPr lang="en-US" dirty="0" smtClean="0"/>
              <a:t>Developing &amp; Maintaining Successful Mentor Networks</a:t>
            </a:r>
          </a:p>
          <a:p>
            <a:pPr lvl="1"/>
            <a:r>
              <a:rPr lang="en-US" dirty="0"/>
              <a:t>Best Practices for Hybrid and Virtual Incubation Models</a:t>
            </a:r>
          </a:p>
          <a:p>
            <a:pPr lvl="1"/>
            <a:r>
              <a:rPr lang="en-US" dirty="0" smtClean="0"/>
              <a:t>Building Impactful University Commercialization and Entrepreneurship Programs</a:t>
            </a:r>
          </a:p>
          <a:p>
            <a:pPr lvl="1"/>
            <a:r>
              <a:rPr lang="en-US" dirty="0" smtClean="0"/>
              <a:t>Building Successful Biotech/Medtech, Food, and Rural Incubation Programs</a:t>
            </a:r>
          </a:p>
          <a:p>
            <a:pPr lvl="1"/>
            <a:r>
              <a:rPr lang="en-US" dirty="0" smtClean="0"/>
              <a:t>Leveraging Technology to Grow Sustainable Entrepreneurship Programs </a:t>
            </a:r>
          </a:p>
          <a:p>
            <a:pPr lvl="1"/>
            <a:r>
              <a:rPr lang="en-US" dirty="0" smtClean="0"/>
              <a:t>Sustainable Entrepreneurship Fund and Loan Models for Incubators and Accelerators</a:t>
            </a:r>
          </a:p>
          <a:p>
            <a:r>
              <a:rPr lang="en-US" b="1" dirty="0" smtClean="0">
                <a:effectLst>
                  <a:outerShdw blurRad="38100" dist="38100" dir="2700000" algn="tl">
                    <a:srgbClr val="000000">
                      <a:alpha val="43137"/>
                    </a:srgbClr>
                  </a:outerShdw>
                </a:effectLst>
              </a:rPr>
              <a:t>Client-focused Boot Camp Curriculums</a:t>
            </a:r>
            <a:endParaRPr lang="en-US" b="1" dirty="0">
              <a:effectLst>
                <a:outerShdw blurRad="38100" dist="38100" dir="2700000" algn="tl">
                  <a:srgbClr val="000000">
                    <a:alpha val="43137"/>
                  </a:srgbClr>
                </a:outerShdw>
              </a:effectLst>
            </a:endParaRPr>
          </a:p>
          <a:p>
            <a:pPr lvl="1"/>
            <a:r>
              <a:rPr lang="en-US" dirty="0" smtClean="0"/>
              <a:t>Lean </a:t>
            </a:r>
            <a:r>
              <a:rPr lang="en-US" dirty="0"/>
              <a:t>Startup, Business Model Canvas, MVP </a:t>
            </a:r>
            <a:r>
              <a:rPr lang="en-US" dirty="0" smtClean="0"/>
              <a:t>Development</a:t>
            </a:r>
          </a:p>
          <a:p>
            <a:pPr lvl="1"/>
            <a:r>
              <a:rPr lang="en-US" dirty="0" smtClean="0"/>
              <a:t>Fundamentals of Raising Capital for Tech Startups (Angel, VC, Crowdfunding)</a:t>
            </a:r>
          </a:p>
          <a:p>
            <a:pPr lvl="1"/>
            <a:r>
              <a:rPr lang="en-US" dirty="0" smtClean="0"/>
              <a:t>Building Profitable Business Models, Pro Formas and Financial Statements</a:t>
            </a:r>
          </a:p>
          <a:p>
            <a:pPr lvl="1"/>
            <a:endParaRPr lang="en-US" dirty="0"/>
          </a:p>
          <a:p>
            <a:pPr lvl="1"/>
            <a:endParaRPr lang="en-US" dirty="0"/>
          </a:p>
        </p:txBody>
      </p:sp>
    </p:spTree>
    <p:extLst>
      <p:ext uri="{BB962C8B-B14F-4D97-AF65-F5344CB8AC3E}">
        <p14:creationId xmlns:p14="http://schemas.microsoft.com/office/powerpoint/2010/main" val="3313105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1000" fill="hold"/>
                                        <p:tgtEl>
                                          <p:spTgt spid="1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 calcmode="lin" valueType="num">
                                      <p:cBhvr>
                                        <p:cTn id="12" dur="1000" fill="hold"/>
                                        <p:tgtEl>
                                          <p:spTgt spid="1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6">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 calcmode="lin" valueType="num">
                                      <p:cBhvr>
                                        <p:cTn id="17" dur="1000" fill="hold"/>
                                        <p:tgtEl>
                                          <p:spTgt spid="16">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6">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6">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 calcmode="lin" valueType="num">
                                      <p:cBhvr>
                                        <p:cTn id="22" dur="1000" fill="hold"/>
                                        <p:tgtEl>
                                          <p:spTgt spid="16">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16">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1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anim calcmode="lin" valueType="num">
                                      <p:cBhvr>
                                        <p:cTn id="29" dur="1000" fill="hold"/>
                                        <p:tgtEl>
                                          <p:spTgt spid="16">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6">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6">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6">
                                            <p:txEl>
                                              <p:pRg st="5" end="5"/>
                                            </p:txEl>
                                          </p:spTgt>
                                        </p:tgtEl>
                                        <p:attrNameLst>
                                          <p:attrName>style.visibility</p:attrName>
                                        </p:attrNameLst>
                                      </p:cBhvr>
                                      <p:to>
                                        <p:strVal val="visible"/>
                                      </p:to>
                                    </p:set>
                                    <p:anim calcmode="lin" valueType="num">
                                      <p:cBhvr>
                                        <p:cTn id="34" dur="1000" fill="hold"/>
                                        <p:tgtEl>
                                          <p:spTgt spid="16">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16">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16">
                                            <p:txEl>
                                              <p:pRg st="5" end="5"/>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6">
                                            <p:txEl>
                                              <p:pRg st="6" end="6"/>
                                            </p:txEl>
                                          </p:spTgt>
                                        </p:tgtEl>
                                        <p:attrNameLst>
                                          <p:attrName>style.visibility</p:attrName>
                                        </p:attrNameLst>
                                      </p:cBhvr>
                                      <p:to>
                                        <p:strVal val="visible"/>
                                      </p:to>
                                    </p:set>
                                    <p:anim calcmode="lin" valueType="num">
                                      <p:cBhvr>
                                        <p:cTn id="39" dur="1000" fill="hold"/>
                                        <p:tgtEl>
                                          <p:spTgt spid="16">
                                            <p:txEl>
                                              <p:pRg st="6" end="6"/>
                                            </p:txEl>
                                          </p:spTgt>
                                        </p:tgtEl>
                                        <p:attrNameLst>
                                          <p:attrName>ppt_w</p:attrName>
                                        </p:attrNameLst>
                                      </p:cBhvr>
                                      <p:tavLst>
                                        <p:tav tm="0">
                                          <p:val>
                                            <p:strVal val="#ppt_w*0.70"/>
                                          </p:val>
                                        </p:tav>
                                        <p:tav tm="100000">
                                          <p:val>
                                            <p:strVal val="#ppt_w"/>
                                          </p:val>
                                        </p:tav>
                                      </p:tavLst>
                                    </p:anim>
                                    <p:anim calcmode="lin" valueType="num">
                                      <p:cBhvr>
                                        <p:cTn id="40" dur="1000" fill="hold"/>
                                        <p:tgtEl>
                                          <p:spTgt spid="16">
                                            <p:txEl>
                                              <p:pRg st="6" end="6"/>
                                            </p:txEl>
                                          </p:spTgt>
                                        </p:tgtEl>
                                        <p:attrNameLst>
                                          <p:attrName>ppt_h</p:attrName>
                                        </p:attrNameLst>
                                      </p:cBhvr>
                                      <p:tavLst>
                                        <p:tav tm="0">
                                          <p:val>
                                            <p:strVal val="#ppt_h"/>
                                          </p:val>
                                        </p:tav>
                                        <p:tav tm="100000">
                                          <p:val>
                                            <p:strVal val="#ppt_h"/>
                                          </p:val>
                                        </p:tav>
                                      </p:tavLst>
                                    </p:anim>
                                    <p:animEffect transition="in" filter="fade">
                                      <p:cBhvr>
                                        <p:cTn id="41" dur="1000"/>
                                        <p:tgtEl>
                                          <p:spTgt spid="16">
                                            <p:txEl>
                                              <p:pRg st="6" end="6"/>
                                            </p:txEl>
                                          </p:spTgt>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6">
                                            <p:txEl>
                                              <p:pRg st="7" end="7"/>
                                            </p:txEl>
                                          </p:spTgt>
                                        </p:tgtEl>
                                        <p:attrNameLst>
                                          <p:attrName>style.visibility</p:attrName>
                                        </p:attrNameLst>
                                      </p:cBhvr>
                                      <p:to>
                                        <p:strVal val="visible"/>
                                      </p:to>
                                    </p:set>
                                    <p:anim calcmode="lin" valueType="num">
                                      <p:cBhvr>
                                        <p:cTn id="44" dur="1000" fill="hold"/>
                                        <p:tgtEl>
                                          <p:spTgt spid="16">
                                            <p:txEl>
                                              <p:pRg st="7" end="7"/>
                                            </p:txEl>
                                          </p:spTgt>
                                        </p:tgtEl>
                                        <p:attrNameLst>
                                          <p:attrName>ppt_w</p:attrName>
                                        </p:attrNameLst>
                                      </p:cBhvr>
                                      <p:tavLst>
                                        <p:tav tm="0">
                                          <p:val>
                                            <p:strVal val="#ppt_w*0.70"/>
                                          </p:val>
                                        </p:tav>
                                        <p:tav tm="100000">
                                          <p:val>
                                            <p:strVal val="#ppt_w"/>
                                          </p:val>
                                        </p:tav>
                                      </p:tavLst>
                                    </p:anim>
                                    <p:anim calcmode="lin" valueType="num">
                                      <p:cBhvr>
                                        <p:cTn id="45" dur="1000" fill="hold"/>
                                        <p:tgtEl>
                                          <p:spTgt spid="16">
                                            <p:txEl>
                                              <p:pRg st="7" end="7"/>
                                            </p:txEl>
                                          </p:spTgt>
                                        </p:tgtEl>
                                        <p:attrNameLst>
                                          <p:attrName>ppt_h</p:attrName>
                                        </p:attrNameLst>
                                      </p:cBhvr>
                                      <p:tavLst>
                                        <p:tav tm="0">
                                          <p:val>
                                            <p:strVal val="#ppt_h"/>
                                          </p:val>
                                        </p:tav>
                                        <p:tav tm="100000">
                                          <p:val>
                                            <p:strVal val="#ppt_h"/>
                                          </p:val>
                                        </p:tav>
                                      </p:tavLst>
                                    </p:anim>
                                    <p:animEffect transition="in" filter="fade">
                                      <p:cBhvr>
                                        <p:cTn id="46" dur="1000"/>
                                        <p:tgtEl>
                                          <p:spTgt spid="16">
                                            <p:txEl>
                                              <p:pRg st="7" end="7"/>
                                            </p:txEl>
                                          </p:spTgt>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 calcmode="lin" valueType="num">
                                      <p:cBhvr>
                                        <p:cTn id="49" dur="1000" fill="hold"/>
                                        <p:tgtEl>
                                          <p:spTgt spid="16">
                                            <p:txEl>
                                              <p:pRg st="8" end="8"/>
                                            </p:txEl>
                                          </p:spTgt>
                                        </p:tgtEl>
                                        <p:attrNameLst>
                                          <p:attrName>ppt_w</p:attrName>
                                        </p:attrNameLst>
                                      </p:cBhvr>
                                      <p:tavLst>
                                        <p:tav tm="0">
                                          <p:val>
                                            <p:strVal val="#ppt_w*0.70"/>
                                          </p:val>
                                        </p:tav>
                                        <p:tav tm="100000">
                                          <p:val>
                                            <p:strVal val="#ppt_w"/>
                                          </p:val>
                                        </p:tav>
                                      </p:tavLst>
                                    </p:anim>
                                    <p:anim calcmode="lin" valueType="num">
                                      <p:cBhvr>
                                        <p:cTn id="50" dur="1000" fill="hold"/>
                                        <p:tgtEl>
                                          <p:spTgt spid="16">
                                            <p:txEl>
                                              <p:pRg st="8" end="8"/>
                                            </p:txEl>
                                          </p:spTgt>
                                        </p:tgtEl>
                                        <p:attrNameLst>
                                          <p:attrName>ppt_h</p:attrName>
                                        </p:attrNameLst>
                                      </p:cBhvr>
                                      <p:tavLst>
                                        <p:tav tm="0">
                                          <p:val>
                                            <p:strVal val="#ppt_h"/>
                                          </p:val>
                                        </p:tav>
                                        <p:tav tm="100000">
                                          <p:val>
                                            <p:strVal val="#ppt_h"/>
                                          </p:val>
                                        </p:tav>
                                      </p:tavLst>
                                    </p:anim>
                                    <p:animEffect transition="in" filter="fade">
                                      <p:cBhvr>
                                        <p:cTn id="51" dur="1000"/>
                                        <p:tgtEl>
                                          <p:spTgt spid="16">
                                            <p:txEl>
                                              <p:pRg st="8" end="8"/>
                                            </p:txEl>
                                          </p:spTgt>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6">
                                            <p:txEl>
                                              <p:pRg st="9" end="9"/>
                                            </p:txEl>
                                          </p:spTgt>
                                        </p:tgtEl>
                                        <p:attrNameLst>
                                          <p:attrName>style.visibility</p:attrName>
                                        </p:attrNameLst>
                                      </p:cBhvr>
                                      <p:to>
                                        <p:strVal val="visible"/>
                                      </p:to>
                                    </p:set>
                                    <p:anim calcmode="lin" valueType="num">
                                      <p:cBhvr>
                                        <p:cTn id="54" dur="1000" fill="hold"/>
                                        <p:tgtEl>
                                          <p:spTgt spid="16">
                                            <p:txEl>
                                              <p:pRg st="9" end="9"/>
                                            </p:txEl>
                                          </p:spTgt>
                                        </p:tgtEl>
                                        <p:attrNameLst>
                                          <p:attrName>ppt_w</p:attrName>
                                        </p:attrNameLst>
                                      </p:cBhvr>
                                      <p:tavLst>
                                        <p:tav tm="0">
                                          <p:val>
                                            <p:strVal val="#ppt_w*0.70"/>
                                          </p:val>
                                        </p:tav>
                                        <p:tav tm="100000">
                                          <p:val>
                                            <p:strVal val="#ppt_w"/>
                                          </p:val>
                                        </p:tav>
                                      </p:tavLst>
                                    </p:anim>
                                    <p:anim calcmode="lin" valueType="num">
                                      <p:cBhvr>
                                        <p:cTn id="55" dur="1000" fill="hold"/>
                                        <p:tgtEl>
                                          <p:spTgt spid="16">
                                            <p:txEl>
                                              <p:pRg st="9" end="9"/>
                                            </p:txEl>
                                          </p:spTgt>
                                        </p:tgtEl>
                                        <p:attrNameLst>
                                          <p:attrName>ppt_h</p:attrName>
                                        </p:attrNameLst>
                                      </p:cBhvr>
                                      <p:tavLst>
                                        <p:tav tm="0">
                                          <p:val>
                                            <p:strVal val="#ppt_h"/>
                                          </p:val>
                                        </p:tav>
                                        <p:tav tm="100000">
                                          <p:val>
                                            <p:strVal val="#ppt_h"/>
                                          </p:val>
                                        </p:tav>
                                      </p:tavLst>
                                    </p:anim>
                                    <p:animEffect transition="in" filter="fade">
                                      <p:cBhvr>
                                        <p:cTn id="56" dur="1000"/>
                                        <p:tgtEl>
                                          <p:spTgt spid="16">
                                            <p:txEl>
                                              <p:pRg st="9" end="9"/>
                                            </p:txEl>
                                          </p:spTgt>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16">
                                            <p:txEl>
                                              <p:pRg st="10" end="10"/>
                                            </p:txEl>
                                          </p:spTgt>
                                        </p:tgtEl>
                                        <p:attrNameLst>
                                          <p:attrName>style.visibility</p:attrName>
                                        </p:attrNameLst>
                                      </p:cBhvr>
                                      <p:to>
                                        <p:strVal val="visible"/>
                                      </p:to>
                                    </p:set>
                                    <p:anim calcmode="lin" valueType="num">
                                      <p:cBhvr>
                                        <p:cTn id="59" dur="1000" fill="hold"/>
                                        <p:tgtEl>
                                          <p:spTgt spid="16">
                                            <p:txEl>
                                              <p:pRg st="10" end="10"/>
                                            </p:txEl>
                                          </p:spTgt>
                                        </p:tgtEl>
                                        <p:attrNameLst>
                                          <p:attrName>ppt_w</p:attrName>
                                        </p:attrNameLst>
                                      </p:cBhvr>
                                      <p:tavLst>
                                        <p:tav tm="0">
                                          <p:val>
                                            <p:strVal val="#ppt_w*0.70"/>
                                          </p:val>
                                        </p:tav>
                                        <p:tav tm="100000">
                                          <p:val>
                                            <p:strVal val="#ppt_w"/>
                                          </p:val>
                                        </p:tav>
                                      </p:tavLst>
                                    </p:anim>
                                    <p:anim calcmode="lin" valueType="num">
                                      <p:cBhvr>
                                        <p:cTn id="60" dur="1000" fill="hold"/>
                                        <p:tgtEl>
                                          <p:spTgt spid="16">
                                            <p:txEl>
                                              <p:pRg st="10" end="10"/>
                                            </p:txEl>
                                          </p:spTgt>
                                        </p:tgtEl>
                                        <p:attrNameLst>
                                          <p:attrName>ppt_h</p:attrName>
                                        </p:attrNameLst>
                                      </p:cBhvr>
                                      <p:tavLst>
                                        <p:tav tm="0">
                                          <p:val>
                                            <p:strVal val="#ppt_h"/>
                                          </p:val>
                                        </p:tav>
                                        <p:tav tm="100000">
                                          <p:val>
                                            <p:strVal val="#ppt_h"/>
                                          </p:val>
                                        </p:tav>
                                      </p:tavLst>
                                    </p:anim>
                                    <p:animEffect transition="in" filter="fade">
                                      <p:cBhvr>
                                        <p:cTn id="61" dur="1000"/>
                                        <p:tgtEl>
                                          <p:spTgt spid="16">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16">
                                            <p:txEl>
                                              <p:pRg st="11" end="11"/>
                                            </p:txEl>
                                          </p:spTgt>
                                        </p:tgtEl>
                                        <p:attrNameLst>
                                          <p:attrName>style.visibility</p:attrName>
                                        </p:attrNameLst>
                                      </p:cBhvr>
                                      <p:to>
                                        <p:strVal val="visible"/>
                                      </p:to>
                                    </p:set>
                                    <p:anim calcmode="lin" valueType="num">
                                      <p:cBhvr>
                                        <p:cTn id="66" dur="1000" fill="hold"/>
                                        <p:tgtEl>
                                          <p:spTgt spid="16">
                                            <p:txEl>
                                              <p:pRg st="11" end="11"/>
                                            </p:txEl>
                                          </p:spTgt>
                                        </p:tgtEl>
                                        <p:attrNameLst>
                                          <p:attrName>ppt_w</p:attrName>
                                        </p:attrNameLst>
                                      </p:cBhvr>
                                      <p:tavLst>
                                        <p:tav tm="0">
                                          <p:val>
                                            <p:strVal val="#ppt_w*0.70"/>
                                          </p:val>
                                        </p:tav>
                                        <p:tav tm="100000">
                                          <p:val>
                                            <p:strVal val="#ppt_w"/>
                                          </p:val>
                                        </p:tav>
                                      </p:tavLst>
                                    </p:anim>
                                    <p:anim calcmode="lin" valueType="num">
                                      <p:cBhvr>
                                        <p:cTn id="67" dur="1000" fill="hold"/>
                                        <p:tgtEl>
                                          <p:spTgt spid="16">
                                            <p:txEl>
                                              <p:pRg st="11" end="11"/>
                                            </p:txEl>
                                          </p:spTgt>
                                        </p:tgtEl>
                                        <p:attrNameLst>
                                          <p:attrName>ppt_h</p:attrName>
                                        </p:attrNameLst>
                                      </p:cBhvr>
                                      <p:tavLst>
                                        <p:tav tm="0">
                                          <p:val>
                                            <p:strVal val="#ppt_h"/>
                                          </p:val>
                                        </p:tav>
                                        <p:tav tm="100000">
                                          <p:val>
                                            <p:strVal val="#ppt_h"/>
                                          </p:val>
                                        </p:tav>
                                      </p:tavLst>
                                    </p:anim>
                                    <p:animEffect transition="in" filter="fade">
                                      <p:cBhvr>
                                        <p:cTn id="68" dur="1000"/>
                                        <p:tgtEl>
                                          <p:spTgt spid="16">
                                            <p:txEl>
                                              <p:pRg st="11" end="11"/>
                                            </p:txEl>
                                          </p:spTgt>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16">
                                            <p:txEl>
                                              <p:pRg st="12" end="12"/>
                                            </p:txEl>
                                          </p:spTgt>
                                        </p:tgtEl>
                                        <p:attrNameLst>
                                          <p:attrName>style.visibility</p:attrName>
                                        </p:attrNameLst>
                                      </p:cBhvr>
                                      <p:to>
                                        <p:strVal val="visible"/>
                                      </p:to>
                                    </p:set>
                                    <p:anim calcmode="lin" valueType="num">
                                      <p:cBhvr>
                                        <p:cTn id="71" dur="1000" fill="hold"/>
                                        <p:tgtEl>
                                          <p:spTgt spid="16">
                                            <p:txEl>
                                              <p:pRg st="12" end="12"/>
                                            </p:txEl>
                                          </p:spTgt>
                                        </p:tgtEl>
                                        <p:attrNameLst>
                                          <p:attrName>ppt_w</p:attrName>
                                        </p:attrNameLst>
                                      </p:cBhvr>
                                      <p:tavLst>
                                        <p:tav tm="0">
                                          <p:val>
                                            <p:strVal val="#ppt_w*0.70"/>
                                          </p:val>
                                        </p:tav>
                                        <p:tav tm="100000">
                                          <p:val>
                                            <p:strVal val="#ppt_w"/>
                                          </p:val>
                                        </p:tav>
                                      </p:tavLst>
                                    </p:anim>
                                    <p:anim calcmode="lin" valueType="num">
                                      <p:cBhvr>
                                        <p:cTn id="72" dur="1000" fill="hold"/>
                                        <p:tgtEl>
                                          <p:spTgt spid="16">
                                            <p:txEl>
                                              <p:pRg st="12" end="12"/>
                                            </p:txEl>
                                          </p:spTgt>
                                        </p:tgtEl>
                                        <p:attrNameLst>
                                          <p:attrName>ppt_h</p:attrName>
                                        </p:attrNameLst>
                                      </p:cBhvr>
                                      <p:tavLst>
                                        <p:tav tm="0">
                                          <p:val>
                                            <p:strVal val="#ppt_h"/>
                                          </p:val>
                                        </p:tav>
                                        <p:tav tm="100000">
                                          <p:val>
                                            <p:strVal val="#ppt_h"/>
                                          </p:val>
                                        </p:tav>
                                      </p:tavLst>
                                    </p:anim>
                                    <p:animEffect transition="in" filter="fade">
                                      <p:cBhvr>
                                        <p:cTn id="73" dur="1000"/>
                                        <p:tgtEl>
                                          <p:spTgt spid="16">
                                            <p:txEl>
                                              <p:pRg st="12" end="12"/>
                                            </p:txEl>
                                          </p:spTgt>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16">
                                            <p:txEl>
                                              <p:pRg st="13" end="13"/>
                                            </p:txEl>
                                          </p:spTgt>
                                        </p:tgtEl>
                                        <p:attrNameLst>
                                          <p:attrName>style.visibility</p:attrName>
                                        </p:attrNameLst>
                                      </p:cBhvr>
                                      <p:to>
                                        <p:strVal val="visible"/>
                                      </p:to>
                                    </p:set>
                                    <p:anim calcmode="lin" valueType="num">
                                      <p:cBhvr>
                                        <p:cTn id="76" dur="1000" fill="hold"/>
                                        <p:tgtEl>
                                          <p:spTgt spid="16">
                                            <p:txEl>
                                              <p:pRg st="13" end="13"/>
                                            </p:txEl>
                                          </p:spTgt>
                                        </p:tgtEl>
                                        <p:attrNameLst>
                                          <p:attrName>ppt_w</p:attrName>
                                        </p:attrNameLst>
                                      </p:cBhvr>
                                      <p:tavLst>
                                        <p:tav tm="0">
                                          <p:val>
                                            <p:strVal val="#ppt_w*0.70"/>
                                          </p:val>
                                        </p:tav>
                                        <p:tav tm="100000">
                                          <p:val>
                                            <p:strVal val="#ppt_w"/>
                                          </p:val>
                                        </p:tav>
                                      </p:tavLst>
                                    </p:anim>
                                    <p:anim calcmode="lin" valueType="num">
                                      <p:cBhvr>
                                        <p:cTn id="77" dur="1000" fill="hold"/>
                                        <p:tgtEl>
                                          <p:spTgt spid="16">
                                            <p:txEl>
                                              <p:pRg st="13" end="13"/>
                                            </p:txEl>
                                          </p:spTgt>
                                        </p:tgtEl>
                                        <p:attrNameLst>
                                          <p:attrName>ppt_h</p:attrName>
                                        </p:attrNameLst>
                                      </p:cBhvr>
                                      <p:tavLst>
                                        <p:tav tm="0">
                                          <p:val>
                                            <p:strVal val="#ppt_h"/>
                                          </p:val>
                                        </p:tav>
                                        <p:tav tm="100000">
                                          <p:val>
                                            <p:strVal val="#ppt_h"/>
                                          </p:val>
                                        </p:tav>
                                      </p:tavLst>
                                    </p:anim>
                                    <p:animEffect transition="in" filter="fade">
                                      <p:cBhvr>
                                        <p:cTn id="78" dur="1000"/>
                                        <p:tgtEl>
                                          <p:spTgt spid="16">
                                            <p:txEl>
                                              <p:pRg st="13" end="13"/>
                                            </p:txEl>
                                          </p:spTgt>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16">
                                            <p:txEl>
                                              <p:pRg st="14" end="14"/>
                                            </p:txEl>
                                          </p:spTgt>
                                        </p:tgtEl>
                                        <p:attrNameLst>
                                          <p:attrName>style.visibility</p:attrName>
                                        </p:attrNameLst>
                                      </p:cBhvr>
                                      <p:to>
                                        <p:strVal val="visible"/>
                                      </p:to>
                                    </p:set>
                                    <p:anim calcmode="lin" valueType="num">
                                      <p:cBhvr>
                                        <p:cTn id="81" dur="1000" fill="hold"/>
                                        <p:tgtEl>
                                          <p:spTgt spid="16">
                                            <p:txEl>
                                              <p:pRg st="14" end="14"/>
                                            </p:txEl>
                                          </p:spTgt>
                                        </p:tgtEl>
                                        <p:attrNameLst>
                                          <p:attrName>ppt_w</p:attrName>
                                        </p:attrNameLst>
                                      </p:cBhvr>
                                      <p:tavLst>
                                        <p:tav tm="0">
                                          <p:val>
                                            <p:strVal val="#ppt_w*0.70"/>
                                          </p:val>
                                        </p:tav>
                                        <p:tav tm="100000">
                                          <p:val>
                                            <p:strVal val="#ppt_w"/>
                                          </p:val>
                                        </p:tav>
                                      </p:tavLst>
                                    </p:anim>
                                    <p:anim calcmode="lin" valueType="num">
                                      <p:cBhvr>
                                        <p:cTn id="82" dur="1000" fill="hold"/>
                                        <p:tgtEl>
                                          <p:spTgt spid="16">
                                            <p:txEl>
                                              <p:pRg st="14" end="14"/>
                                            </p:txEl>
                                          </p:spTgt>
                                        </p:tgtEl>
                                        <p:attrNameLst>
                                          <p:attrName>ppt_h</p:attrName>
                                        </p:attrNameLst>
                                      </p:cBhvr>
                                      <p:tavLst>
                                        <p:tav tm="0">
                                          <p:val>
                                            <p:strVal val="#ppt_h"/>
                                          </p:val>
                                        </p:tav>
                                        <p:tav tm="100000">
                                          <p:val>
                                            <p:strVal val="#ppt_h"/>
                                          </p:val>
                                        </p:tav>
                                      </p:tavLst>
                                    </p:anim>
                                    <p:animEffect transition="in" filter="fade">
                                      <p:cBhvr>
                                        <p:cTn id="83" dur="10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Connectors</a:t>
            </a:r>
            <a:endParaRPr lang="en-US" dirty="0"/>
          </a:p>
        </p:txBody>
      </p:sp>
      <p:sp>
        <p:nvSpPr>
          <p:cNvPr id="16" name="Content Placeholder 2"/>
          <p:cNvSpPr>
            <a:spLocks noGrp="1"/>
          </p:cNvSpPr>
          <p:nvPr>
            <p:ph idx="1"/>
          </p:nvPr>
        </p:nvSpPr>
        <p:spPr/>
        <p:txBody>
          <a:bodyPr>
            <a:normAutofit fontScale="70000" lnSpcReduction="20000"/>
          </a:bodyPr>
          <a:lstStyle/>
          <a:p>
            <a:r>
              <a:rPr lang="en-US" sz="2600" dirty="0" smtClean="0">
                <a:effectLst>
                  <a:outerShdw blurRad="38100" dist="38100" dir="2700000" algn="tl">
                    <a:srgbClr val="000000">
                      <a:alpha val="43137"/>
                    </a:srgbClr>
                  </a:outerShdw>
                </a:effectLst>
              </a:rPr>
              <a:t>Offer popular education programs regionally and online</a:t>
            </a:r>
          </a:p>
          <a:p>
            <a:endParaRPr lang="en-US" sz="2600" dirty="0" smtClean="0"/>
          </a:p>
          <a:p>
            <a:r>
              <a:rPr lang="en-US" sz="2600" dirty="0" smtClean="0">
                <a:effectLst>
                  <a:outerShdw blurRad="38100" dist="38100" dir="2700000" algn="tl">
                    <a:srgbClr val="000000">
                      <a:alpha val="43137"/>
                    </a:srgbClr>
                  </a:outerShdw>
                </a:effectLst>
              </a:rPr>
              <a:t>Migrate ListServ to Online Collaboration Portal</a:t>
            </a:r>
          </a:p>
          <a:p>
            <a:pPr lvl="1"/>
            <a:r>
              <a:rPr lang="en-US" sz="2600" dirty="0" smtClean="0"/>
              <a:t>Enables topic-specific collaborations and groups</a:t>
            </a:r>
          </a:p>
          <a:p>
            <a:pPr lvl="1"/>
            <a:r>
              <a:rPr lang="en-US" sz="2600" dirty="0" smtClean="0"/>
              <a:t>Enables global search capabilities</a:t>
            </a:r>
            <a:endParaRPr lang="en-US" sz="2600" dirty="0"/>
          </a:p>
          <a:p>
            <a:pPr lvl="1"/>
            <a:endParaRPr lang="en-US" sz="2600" dirty="0" smtClean="0"/>
          </a:p>
          <a:p>
            <a:r>
              <a:rPr lang="en-US" sz="2600" dirty="0" smtClean="0">
                <a:effectLst>
                  <a:outerShdw blurRad="38100" dist="38100" dir="2700000" algn="tl">
                    <a:srgbClr val="000000">
                      <a:alpha val="43137"/>
                    </a:srgbClr>
                  </a:outerShdw>
                </a:effectLst>
              </a:rPr>
              <a:t>Provide Open Source Directory of Documents</a:t>
            </a:r>
          </a:p>
          <a:p>
            <a:endParaRPr lang="en-US" sz="2600" dirty="0" smtClean="0"/>
          </a:p>
          <a:p>
            <a:r>
              <a:rPr lang="en-US" sz="2600" dirty="0" smtClean="0">
                <a:effectLst>
                  <a:outerShdw blurRad="38100" dist="38100" dir="2700000" algn="tl">
                    <a:srgbClr val="000000">
                      <a:alpha val="43137"/>
                    </a:srgbClr>
                  </a:outerShdw>
                </a:effectLst>
              </a:rPr>
              <a:t>Develop </a:t>
            </a:r>
            <a:r>
              <a:rPr lang="en-US" sz="2600" dirty="0">
                <a:effectLst>
                  <a:outerShdw blurRad="38100" dist="38100" dir="2700000" algn="tl">
                    <a:srgbClr val="000000">
                      <a:alpha val="43137"/>
                    </a:srgbClr>
                  </a:outerShdw>
                </a:effectLst>
              </a:rPr>
              <a:t>Mentor/Talent Recommendation </a:t>
            </a:r>
            <a:r>
              <a:rPr lang="en-US" sz="2600" dirty="0" smtClean="0">
                <a:effectLst>
                  <a:outerShdw blurRad="38100" dist="38100" dir="2700000" algn="tl">
                    <a:srgbClr val="000000">
                      <a:alpha val="43137"/>
                    </a:srgbClr>
                  </a:outerShdw>
                </a:effectLst>
              </a:rPr>
              <a:t>Portal</a:t>
            </a:r>
          </a:p>
          <a:p>
            <a:pPr lvl="1"/>
            <a:r>
              <a:rPr lang="en-US" sz="2600" dirty="0" smtClean="0"/>
              <a:t>Private reviews by members, for members</a:t>
            </a:r>
          </a:p>
          <a:p>
            <a:endParaRPr lang="en-US" sz="2600" dirty="0" smtClean="0"/>
          </a:p>
          <a:p>
            <a:r>
              <a:rPr lang="en-US" sz="2600" dirty="0" smtClean="0">
                <a:effectLst>
                  <a:outerShdw blurRad="38100" dist="38100" dir="2700000" algn="tl">
                    <a:srgbClr val="000000">
                      <a:alpha val="43137"/>
                    </a:srgbClr>
                  </a:outerShdw>
                </a:effectLst>
              </a:rPr>
              <a:t>Expand Soft Landings to Connect Client Companies with Qualified Soft Landings program in foreign countries</a:t>
            </a:r>
            <a:endParaRPr lang="en-US" sz="2600" dirty="0">
              <a:effectLst>
                <a:outerShdw blurRad="38100" dist="38100" dir="2700000" algn="tl">
                  <a:srgbClr val="000000">
                    <a:alpha val="43137"/>
                  </a:srgbClr>
                </a:outerShdw>
              </a:effectLst>
            </a:endParaRPr>
          </a:p>
          <a:p>
            <a:pPr lvl="1"/>
            <a:endParaRPr lang="en-US" dirty="0"/>
          </a:p>
        </p:txBody>
      </p:sp>
      <p:pic>
        <p:nvPicPr>
          <p:cNvPr id="7" name="Picture 6" descr="people network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011" y="2696361"/>
            <a:ext cx="2883237" cy="1503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201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Entrepreneur-facing Services</a:t>
            </a:r>
            <a:endParaRPr lang="en-US" dirty="0"/>
          </a:p>
        </p:txBody>
      </p:sp>
      <p:sp>
        <p:nvSpPr>
          <p:cNvPr id="16" name="Content Placeholder 2"/>
          <p:cNvSpPr>
            <a:spLocks noGrp="1"/>
          </p:cNvSpPr>
          <p:nvPr>
            <p:ph idx="1"/>
          </p:nvPr>
        </p:nvSpPr>
        <p:spPr/>
        <p:txBody>
          <a:bodyPr>
            <a:normAutofit/>
          </a:bodyPr>
          <a:lstStyle/>
          <a:p>
            <a:r>
              <a:rPr lang="en-US" dirty="0" smtClean="0">
                <a:effectLst>
                  <a:outerShdw blurRad="38100" dist="38100" dir="2700000" algn="tl">
                    <a:srgbClr val="000000">
                      <a:alpha val="43137"/>
                    </a:srgbClr>
                  </a:outerShdw>
                </a:effectLst>
              </a:rPr>
              <a:t>In addition to education programs and global mentor networks…</a:t>
            </a:r>
          </a:p>
          <a:p>
            <a:endParaRPr lang="en-US" dirty="0" smtClean="0"/>
          </a:p>
          <a:p>
            <a:r>
              <a:rPr lang="en-US" dirty="0" smtClean="0">
                <a:effectLst>
                  <a:outerShdw blurRad="38100" dist="38100" dir="2700000" algn="tl">
                    <a:srgbClr val="000000">
                      <a:alpha val="43137"/>
                    </a:srgbClr>
                  </a:outerShdw>
                </a:effectLst>
              </a:rPr>
              <a:t>Negotiate Deep Vendor Discounts for Client Companies</a:t>
            </a:r>
          </a:p>
          <a:p>
            <a:endParaRPr lang="en-US" dirty="0" smtClean="0"/>
          </a:p>
          <a:p>
            <a:r>
              <a:rPr lang="en-US" dirty="0" smtClean="0">
                <a:effectLst>
                  <a:outerShdw blurRad="38100" dist="38100" dir="2700000" algn="tl">
                    <a:srgbClr val="000000">
                      <a:alpha val="43137"/>
                    </a:srgbClr>
                  </a:outerShdw>
                </a:effectLst>
              </a:rPr>
              <a:t>Global “World Series” Client Showcase at International Conference</a:t>
            </a:r>
          </a:p>
          <a:p>
            <a:pPr lvl="1"/>
            <a:r>
              <a:rPr lang="en-US" dirty="0" smtClean="0"/>
              <a:t>In partnership with state incubation networks and international network partners</a:t>
            </a:r>
          </a:p>
          <a:p>
            <a:pPr lvl="1"/>
            <a:r>
              <a:rPr lang="en-US" dirty="0" smtClean="0"/>
              <a:t>Invite corporate partners and investors</a:t>
            </a:r>
          </a:p>
          <a:p>
            <a:pPr lvl="1"/>
            <a:r>
              <a:rPr lang="en-US" dirty="0" smtClean="0"/>
              <a:t>Competition tracks – software, cleantech, biotech/health, food, social ventures, non-tech</a:t>
            </a:r>
            <a:endParaRPr lang="en-US" dirty="0"/>
          </a:p>
          <a:p>
            <a:endParaRPr lang="en-US" dirty="0"/>
          </a:p>
          <a:p>
            <a:pPr lvl="1"/>
            <a:endParaRPr lang="en-US" dirty="0"/>
          </a:p>
        </p:txBody>
      </p:sp>
      <p:pic>
        <p:nvPicPr>
          <p:cNvPr id="10" name="Picture 9"/>
          <p:cNvPicPr>
            <a:picLocks noChangeAspect="1"/>
          </p:cNvPicPr>
          <p:nvPr/>
        </p:nvPicPr>
        <p:blipFill>
          <a:blip r:embed="rId3"/>
          <a:stretch>
            <a:fillRect/>
          </a:stretch>
        </p:blipFill>
        <p:spPr>
          <a:xfrm>
            <a:off x="10471626" y="1914196"/>
            <a:ext cx="1397000" cy="139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360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 Leadership</a:t>
            </a:r>
            <a:endParaRPr lang="en-US" dirty="0"/>
          </a:p>
        </p:txBody>
      </p:sp>
      <p:sp>
        <p:nvSpPr>
          <p:cNvPr id="16" name="Content Placeholder 2"/>
          <p:cNvSpPr>
            <a:spLocks noGrp="1"/>
          </p:cNvSpPr>
          <p:nvPr>
            <p:ph idx="1"/>
          </p:nvPr>
        </p:nvSpPr>
        <p:spPr/>
        <p:txBody>
          <a:bodyPr>
            <a:normAutofit fontScale="92500" lnSpcReduction="20000"/>
          </a:bodyPr>
          <a:lstStyle/>
          <a:p>
            <a:r>
              <a:rPr lang="en-US" dirty="0" smtClean="0">
                <a:effectLst>
                  <a:outerShdw blurRad="38100" dist="38100" dir="2700000" algn="tl">
                    <a:srgbClr val="000000">
                      <a:alpha val="43137"/>
                    </a:srgbClr>
                  </a:outerShdw>
                </a:effectLst>
              </a:rPr>
              <a:t>Leverage NBIA membership to regularly collect industry metrics</a:t>
            </a:r>
          </a:p>
          <a:p>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Develop annual economic impact reports – regional and global</a:t>
            </a:r>
          </a:p>
          <a:p>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Partner with Tier 1 research institutions to conduct research on incubation industry and entrepreneurial ecosystem best practices</a:t>
            </a:r>
            <a:endParaRPr lang="en-US" dirty="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Advocate for our U.S. membership at the Federal level on policies that impact entrepreneurs and small businesses</a:t>
            </a:r>
          </a:p>
          <a:p>
            <a:pPr lvl="1"/>
            <a:r>
              <a:rPr lang="en-US" dirty="0" smtClean="0"/>
              <a:t>IP, tax policy (R&amp;D, investor credits),  immigration policies (talent), etc.</a:t>
            </a:r>
          </a:p>
          <a:p>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Work closely with our network partners to create a global voice for entr</a:t>
            </a:r>
            <a:r>
              <a:rPr lang="en-US" dirty="0" smtClean="0"/>
              <a:t>epreneurs</a:t>
            </a:r>
            <a:endParaRPr lang="en-US" dirty="0"/>
          </a:p>
          <a:p>
            <a:pPr lvl="1"/>
            <a:endParaRPr lang="en-US" dirty="0"/>
          </a:p>
        </p:txBody>
      </p:sp>
      <p:pic>
        <p:nvPicPr>
          <p:cNvPr id="7" name="Picture 6" descr="thought-leadershi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424" y="4032774"/>
            <a:ext cx="2181149" cy="1563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3668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Vision</a:t>
            </a:r>
            <a:endParaRPr lang="en-US" dirty="0"/>
          </a:p>
        </p:txBody>
      </p:sp>
      <p:pic>
        <p:nvPicPr>
          <p:cNvPr id="8" name="Picture 7" descr="global_network.jpg"/>
          <p:cNvPicPr>
            <a:picLocks noChangeAspect="1"/>
          </p:cNvPicPr>
          <p:nvPr/>
        </p:nvPicPr>
        <p:blipFill>
          <a:blip r:embed="rId3">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1401701" y="2913510"/>
            <a:ext cx="9846411" cy="3838432"/>
          </a:xfrm>
          <a:prstGeom prst="rect">
            <a:avLst/>
          </a:prstGeom>
        </p:spPr>
      </p:pic>
      <p:sp>
        <p:nvSpPr>
          <p:cNvPr id="9" name="TextBox 8"/>
          <p:cNvSpPr txBox="1"/>
          <p:nvPr/>
        </p:nvSpPr>
        <p:spPr>
          <a:xfrm>
            <a:off x="8733518" y="5929783"/>
            <a:ext cx="3151953" cy="646331"/>
          </a:xfrm>
          <a:prstGeom prst="rect">
            <a:avLst/>
          </a:prstGeom>
          <a:noFill/>
        </p:spPr>
        <p:txBody>
          <a:bodyPr wrap="none" rtlCol="0">
            <a:spAutoFit/>
          </a:bodyPr>
          <a:lstStyle/>
          <a:p>
            <a:r>
              <a:rPr lang="en-US" sz="2000" i="1" dirty="0" smtClean="0">
                <a:solidFill>
                  <a:schemeClr val="bg1">
                    <a:lumMod val="90000"/>
                    <a:lumOff val="10000"/>
                  </a:schemeClr>
                </a:solidFill>
              </a:rPr>
              <a:t>“A rising tide lifts all boats…”</a:t>
            </a:r>
          </a:p>
          <a:p>
            <a:r>
              <a:rPr lang="en-US" sz="1600" dirty="0">
                <a:solidFill>
                  <a:schemeClr val="bg1">
                    <a:lumMod val="90000"/>
                    <a:lumOff val="10000"/>
                  </a:schemeClr>
                </a:solidFill>
              </a:rPr>
              <a:t> </a:t>
            </a:r>
            <a:r>
              <a:rPr lang="en-US" sz="1600" dirty="0" smtClean="0">
                <a:solidFill>
                  <a:schemeClr val="bg1">
                    <a:lumMod val="90000"/>
                    <a:lumOff val="10000"/>
                  </a:schemeClr>
                </a:solidFill>
              </a:rPr>
              <a:t>                     John F. Kennedy</a:t>
            </a:r>
            <a:endParaRPr lang="en-US" sz="1600" dirty="0">
              <a:solidFill>
                <a:schemeClr val="bg1">
                  <a:lumMod val="90000"/>
                  <a:lumOff val="10000"/>
                </a:schemeClr>
              </a:solidFill>
            </a:endParaRPr>
          </a:p>
        </p:txBody>
      </p:sp>
      <p:sp>
        <p:nvSpPr>
          <p:cNvPr id="10" name="Subtitle 2"/>
          <p:cNvSpPr txBox="1">
            <a:spLocks/>
          </p:cNvSpPr>
          <p:nvPr/>
        </p:nvSpPr>
        <p:spPr>
          <a:xfrm>
            <a:off x="0" y="1980217"/>
            <a:ext cx="12186991" cy="7574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F8E9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E9F3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64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lumMod val="90000"/>
                    <a:lumOff val="10000"/>
                  </a:schemeClr>
                </a:solidFill>
              </a:rPr>
              <a:t>Enabling our members to help entrepreneurs create growth businesses regionally, which creates wealth globally</a:t>
            </a:r>
          </a:p>
          <a:p>
            <a:pPr marL="0" indent="0" algn="ctr">
              <a:buNone/>
            </a:pPr>
            <a:endParaRPr lang="en-US" sz="2400" dirty="0" smtClean="0">
              <a:solidFill>
                <a:schemeClr val="bg1">
                  <a:lumMod val="90000"/>
                  <a:lumOff val="10000"/>
                </a:schemeClr>
              </a:solidFill>
            </a:endParaRPr>
          </a:p>
        </p:txBody>
      </p:sp>
    </p:spTree>
    <p:extLst>
      <p:ext uri="{BB962C8B-B14F-4D97-AF65-F5344CB8AC3E}">
        <p14:creationId xmlns:p14="http://schemas.microsoft.com/office/powerpoint/2010/main" val="1278248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Training Institute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1674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Training Institute</a:t>
            </a:r>
            <a:endParaRPr lang="en-US" dirty="0"/>
          </a:p>
        </p:txBody>
      </p:sp>
      <p:sp>
        <p:nvSpPr>
          <p:cNvPr id="5" name="Content Placeholder 4"/>
          <p:cNvSpPr>
            <a:spLocks noGrp="1"/>
          </p:cNvSpPr>
          <p:nvPr>
            <p:ph idx="1"/>
          </p:nvPr>
        </p:nvSpPr>
        <p:spPr>
          <a:xfrm>
            <a:off x="1202919" y="2011680"/>
            <a:ext cx="6324037" cy="4206240"/>
          </a:xfrm>
        </p:spPr>
        <p:txBody>
          <a:bodyPr>
            <a:normAutofit fontScale="92500" lnSpcReduction="10000"/>
          </a:bodyPr>
          <a:lstStyle/>
          <a:p>
            <a:r>
              <a:rPr lang="en-US" dirty="0" smtClean="0">
                <a:effectLst>
                  <a:outerShdw blurRad="38100" dist="38100" dir="2700000" algn="tl">
                    <a:srgbClr val="000000">
                      <a:alpha val="43137"/>
                    </a:srgbClr>
                  </a:outerShdw>
                </a:effectLst>
              </a:rPr>
              <a:t>September 8-11, 2015</a:t>
            </a:r>
          </a:p>
          <a:p>
            <a:r>
              <a:rPr lang="en-US" dirty="0" smtClean="0">
                <a:effectLst>
                  <a:outerShdw blurRad="38100" dist="38100" dir="2700000" algn="tl">
                    <a:srgbClr val="000000">
                      <a:alpha val="43137"/>
                    </a:srgbClr>
                  </a:outerShdw>
                </a:effectLst>
              </a:rPr>
              <a:t>Rosen Center Hotel, Orlando, FL</a:t>
            </a:r>
          </a:p>
          <a:p>
            <a:r>
              <a:rPr lang="en-US" dirty="0" smtClean="0">
                <a:effectLst>
                  <a:outerShdw blurRad="38100" dist="38100" dir="2700000" algn="tl">
                    <a:srgbClr val="000000">
                      <a:alpha val="43137"/>
                    </a:srgbClr>
                  </a:outerShdw>
                </a:effectLst>
              </a:rPr>
              <a:t>New and Revised courses</a:t>
            </a:r>
          </a:p>
          <a:p>
            <a:pPr lvl="1"/>
            <a:r>
              <a:rPr lang="en-US" dirty="0" smtClean="0"/>
              <a:t>Full and Half Day sessions</a:t>
            </a:r>
          </a:p>
          <a:p>
            <a:r>
              <a:rPr lang="en-US" dirty="0" smtClean="0">
                <a:effectLst>
                  <a:outerShdw blurRad="38100" dist="38100" dir="2700000" algn="tl">
                    <a:srgbClr val="000000">
                      <a:alpha val="43137"/>
                    </a:srgbClr>
                  </a:outerShdw>
                </a:effectLst>
              </a:rPr>
              <a:t>Complete the Incubation Manager Certification Program at a single event</a:t>
            </a:r>
          </a:p>
          <a:p>
            <a:r>
              <a:rPr lang="en-US" dirty="0" smtClean="0">
                <a:effectLst>
                  <a:outerShdw blurRad="38100" dist="38100" dir="2700000" algn="tl">
                    <a:srgbClr val="000000">
                      <a:alpha val="43137"/>
                    </a:srgbClr>
                  </a:outerShdw>
                </a:effectLst>
              </a:rPr>
              <a:t>Advanced level courses will cover…</a:t>
            </a:r>
          </a:p>
          <a:p>
            <a:pPr lvl="1"/>
            <a:r>
              <a:rPr lang="en-US" dirty="0"/>
              <a:t>R</a:t>
            </a:r>
            <a:r>
              <a:rPr lang="en-US" dirty="0" smtClean="0"/>
              <a:t>aising Capital</a:t>
            </a:r>
            <a:r>
              <a:rPr lang="en-US" dirty="0"/>
              <a:t>, </a:t>
            </a:r>
            <a:r>
              <a:rPr lang="en-US" dirty="0" smtClean="0"/>
              <a:t>Pro </a:t>
            </a:r>
            <a:r>
              <a:rPr lang="en-US" dirty="0"/>
              <a:t>F</a:t>
            </a:r>
            <a:r>
              <a:rPr lang="en-US" dirty="0" smtClean="0"/>
              <a:t>ormas</a:t>
            </a:r>
            <a:r>
              <a:rPr lang="en-US" dirty="0"/>
              <a:t>, </a:t>
            </a:r>
            <a:r>
              <a:rPr lang="en-US" dirty="0" smtClean="0"/>
              <a:t>Technology </a:t>
            </a:r>
            <a:r>
              <a:rPr lang="en-US" dirty="0"/>
              <a:t>P</a:t>
            </a:r>
            <a:r>
              <a:rPr lang="en-US" dirty="0" smtClean="0"/>
              <a:t>latforms</a:t>
            </a:r>
            <a:r>
              <a:rPr lang="en-US" dirty="0"/>
              <a:t>,  </a:t>
            </a:r>
            <a:r>
              <a:rPr lang="en-US" dirty="0" smtClean="0"/>
              <a:t>Niche </a:t>
            </a:r>
            <a:r>
              <a:rPr lang="en-US" dirty="0"/>
              <a:t>M</a:t>
            </a:r>
            <a:r>
              <a:rPr lang="en-US" dirty="0" smtClean="0"/>
              <a:t>arkets</a:t>
            </a:r>
            <a:r>
              <a:rPr lang="en-US" dirty="0"/>
              <a:t>, </a:t>
            </a:r>
            <a:r>
              <a:rPr lang="en-US" dirty="0" smtClean="0"/>
              <a:t>Marketing Strategies </a:t>
            </a:r>
            <a:r>
              <a:rPr lang="en-US" dirty="0"/>
              <a:t>and more.</a:t>
            </a:r>
            <a:endParaRPr lang="en-US" dirty="0" smtClean="0"/>
          </a:p>
          <a:p>
            <a:r>
              <a:rPr lang="en-US" dirty="0" smtClean="0">
                <a:effectLst>
                  <a:outerShdw blurRad="38100" dist="38100" dir="2700000" algn="tl">
                    <a:srgbClr val="000000">
                      <a:alpha val="43137"/>
                    </a:srgbClr>
                  </a:outerShdw>
                </a:effectLst>
              </a:rPr>
              <a:t>Registration opens in 2-weeks</a:t>
            </a:r>
          </a:p>
          <a:p>
            <a:pPr lvl="1"/>
            <a:r>
              <a:rPr lang="en-US" dirty="0" smtClean="0"/>
              <a:t>Take </a:t>
            </a:r>
            <a:r>
              <a:rPr lang="en-US" dirty="0" smtClean="0"/>
              <a:t>advantage of early-bird pricing</a:t>
            </a:r>
          </a:p>
          <a:p>
            <a:pPr lvl="1"/>
            <a:r>
              <a:rPr lang="en-US" dirty="0" smtClean="0"/>
              <a:t>Member &amp; Non-Member Pricing</a:t>
            </a:r>
          </a:p>
          <a:p>
            <a:endParaRPr lang="en-US" dirty="0"/>
          </a:p>
        </p:txBody>
      </p:sp>
      <p:pic>
        <p:nvPicPr>
          <p:cNvPr id="7" name="Picture 6"/>
          <p:cNvPicPr>
            <a:picLocks noChangeAspect="1"/>
          </p:cNvPicPr>
          <p:nvPr/>
        </p:nvPicPr>
        <p:blipFill>
          <a:blip r:embed="rId3"/>
          <a:stretch>
            <a:fillRect/>
          </a:stretch>
        </p:blipFill>
        <p:spPr>
          <a:xfrm>
            <a:off x="7526956" y="2808331"/>
            <a:ext cx="4320039" cy="2856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3362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84176"/>
            <a:ext cx="12192000" cy="1508760"/>
          </a:xfrm>
        </p:spPr>
        <p:txBody>
          <a:bodyPr/>
          <a:lstStyle/>
          <a:p>
            <a:pPr algn="ctr"/>
            <a:r>
              <a:rPr lang="en-US" dirty="0" smtClean="0"/>
              <a:t>Training Institute Course Schedule</a:t>
            </a:r>
            <a:endParaRPr lang="en-US" dirty="0"/>
          </a:p>
        </p:txBody>
      </p:sp>
      <p:pic>
        <p:nvPicPr>
          <p:cNvPr id="7" name="Picture 6"/>
          <p:cNvPicPr>
            <a:picLocks noChangeAspect="1"/>
          </p:cNvPicPr>
          <p:nvPr/>
        </p:nvPicPr>
        <p:blipFill>
          <a:blip r:embed="rId3"/>
          <a:stretch>
            <a:fillRect/>
          </a:stretch>
        </p:blipFill>
        <p:spPr>
          <a:xfrm>
            <a:off x="-221705" y="1873164"/>
            <a:ext cx="12550350" cy="4217438"/>
          </a:xfrm>
          <a:prstGeom prst="rect">
            <a:avLst/>
          </a:prstGeom>
        </p:spPr>
      </p:pic>
      <p:sp>
        <p:nvSpPr>
          <p:cNvPr id="8" name="TextBox 7"/>
          <p:cNvSpPr txBox="1"/>
          <p:nvPr/>
        </p:nvSpPr>
        <p:spPr>
          <a:xfrm>
            <a:off x="0" y="5920474"/>
            <a:ext cx="12192000" cy="461665"/>
          </a:xfrm>
          <a:prstGeom prst="rect">
            <a:avLst/>
          </a:prstGeom>
          <a:noFill/>
        </p:spPr>
        <p:txBody>
          <a:bodyPr wrap="square" rtlCol="0">
            <a:spAutoFit/>
          </a:bodyPr>
          <a:lstStyle/>
          <a:p>
            <a:pPr algn="ctr"/>
            <a:r>
              <a:rPr lang="en-US" sz="2400" i="1" dirty="0" smtClean="0">
                <a:effectLst>
                  <a:outerShdw blurRad="38100" dist="38100" dir="2700000" algn="tl">
                    <a:srgbClr val="000000">
                      <a:alpha val="43137"/>
                    </a:srgbClr>
                  </a:outerShdw>
                </a:effectLst>
              </a:rPr>
              <a:t>Subject to change – Check NBIA website for final course schedule</a:t>
            </a:r>
            <a:endParaRPr lang="en-US"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4715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400" dirty="0" smtClean="0"/>
              <a:t>About the NBIA</a:t>
            </a:r>
          </a:p>
          <a:p>
            <a:r>
              <a:rPr lang="en-US" sz="2400" dirty="0" smtClean="0"/>
              <a:t>Leadership Team</a:t>
            </a:r>
          </a:p>
          <a:p>
            <a:r>
              <a:rPr lang="en-US" sz="2400" dirty="0" smtClean="0"/>
              <a:t>Direction</a:t>
            </a:r>
          </a:p>
          <a:p>
            <a:r>
              <a:rPr lang="en-US" sz="2400" dirty="0" smtClean="0"/>
              <a:t>Training Institute</a:t>
            </a:r>
          </a:p>
          <a:p>
            <a:r>
              <a:rPr lang="en-US" sz="2400" dirty="0" smtClean="0"/>
              <a:t>Q&amp;A</a:t>
            </a:r>
          </a:p>
        </p:txBody>
      </p:sp>
    </p:spTree>
    <p:extLst>
      <p:ext uri="{BB962C8B-B14F-4D97-AF65-F5344CB8AC3E}">
        <p14:creationId xmlns:p14="http://schemas.microsoft.com/office/powerpoint/2010/main" val="227296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5" name="Text Placeholder 4"/>
          <p:cNvSpPr>
            <a:spLocks noGrp="1"/>
          </p:cNvSpPr>
          <p:nvPr>
            <p:ph type="subTitle" idx="1"/>
          </p:nvPr>
        </p:nvSpPr>
        <p:spPr/>
        <p:txBody>
          <a:bodyPr>
            <a:normAutofit fontScale="77500" lnSpcReduction="20000"/>
          </a:bodyPr>
          <a:lstStyle/>
          <a:p>
            <a:r>
              <a:rPr lang="en-US" dirty="0" smtClean="0"/>
              <a:t>John Gaset</a:t>
            </a:r>
          </a:p>
          <a:p>
            <a:r>
              <a:rPr lang="en-US" dirty="0" smtClean="0"/>
              <a:t>VP </a:t>
            </a:r>
            <a:r>
              <a:rPr lang="en-US" dirty="0"/>
              <a:t>Member Services &amp; </a:t>
            </a:r>
            <a:r>
              <a:rPr lang="en-US" dirty="0" smtClean="0"/>
              <a:t>Operations</a:t>
            </a:r>
          </a:p>
          <a:p>
            <a:r>
              <a:rPr lang="en-US" dirty="0" smtClean="0"/>
              <a:t>jgaset99@gmail.com</a:t>
            </a:r>
          </a:p>
          <a:p>
            <a:r>
              <a:rPr lang="en-US" dirty="0" smtClean="0"/>
              <a:t>321-6889-8871</a:t>
            </a:r>
            <a:endParaRPr lang="en-US" dirty="0"/>
          </a:p>
        </p:txBody>
      </p:sp>
    </p:spTree>
    <p:extLst>
      <p:ext uri="{BB962C8B-B14F-4D97-AF65-F5344CB8AC3E}">
        <p14:creationId xmlns:p14="http://schemas.microsoft.com/office/powerpoint/2010/main" val="1816868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the NBIA</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6135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the NBIA</a:t>
            </a:r>
            <a:endParaRPr lang="en-US" dirty="0"/>
          </a:p>
        </p:txBody>
      </p:sp>
      <p:sp>
        <p:nvSpPr>
          <p:cNvPr id="5" name="Content Placeholder 4"/>
          <p:cNvSpPr>
            <a:spLocks noGrp="1"/>
          </p:cNvSpPr>
          <p:nvPr>
            <p:ph idx="1"/>
          </p:nvPr>
        </p:nvSpPr>
        <p:spPr/>
        <p:txBody>
          <a:bodyPr>
            <a:noAutofit/>
          </a:bodyPr>
          <a:lstStyle/>
          <a:p>
            <a:r>
              <a:rPr lang="en-US" dirty="0" smtClean="0">
                <a:effectLst>
                  <a:outerShdw blurRad="38100" dist="38100" dir="2700000" algn="tl">
                    <a:srgbClr val="000000">
                      <a:alpha val="43137"/>
                    </a:srgbClr>
                  </a:outerShdw>
                </a:effectLst>
              </a:rPr>
              <a:t>The </a:t>
            </a:r>
            <a:r>
              <a:rPr lang="en-US" dirty="0">
                <a:effectLst>
                  <a:outerShdw blurRad="38100" dist="38100" dir="2700000" algn="tl">
                    <a:srgbClr val="000000">
                      <a:alpha val="43137"/>
                    </a:srgbClr>
                  </a:outerShdw>
                </a:effectLst>
              </a:rPr>
              <a:t>National Business Incubation Association (NBIA) is the world’s leading organization advancing business incubation and entrepreneurship. Each year, it provides thousands of professionals with information, education, advocacy and networking resources to bring excellence to the process of assisting early-stage companies. </a:t>
            </a:r>
            <a:endParaRPr lang="en-US" dirty="0" smtClean="0">
              <a:effectLst>
                <a:outerShdw blurRad="38100" dist="38100" dir="2700000" algn="tl">
                  <a:srgbClr val="000000">
                    <a:alpha val="43137"/>
                  </a:srgbClr>
                </a:outerShdw>
              </a:effectLst>
            </a:endParaRPr>
          </a:p>
          <a:p>
            <a:pPr lvl="1"/>
            <a:r>
              <a:rPr lang="en-US" dirty="0" smtClean="0"/>
              <a:t>Delivering on the mission for 30 Years</a:t>
            </a:r>
          </a:p>
          <a:p>
            <a:r>
              <a:rPr lang="en-US" dirty="0" smtClean="0">
                <a:effectLst>
                  <a:outerShdw blurRad="38100" dist="38100" dir="2700000" algn="tl">
                    <a:srgbClr val="000000">
                      <a:alpha val="43137"/>
                    </a:srgbClr>
                  </a:outerShdw>
                </a:effectLst>
              </a:rPr>
              <a:t>New HQ in Orlando, FL </a:t>
            </a:r>
          </a:p>
          <a:p>
            <a:pPr lvl="1"/>
            <a:r>
              <a:rPr lang="en-US" dirty="0" smtClean="0"/>
              <a:t>UCF Research Park area</a:t>
            </a:r>
          </a:p>
          <a:p>
            <a:r>
              <a:rPr lang="en-US" dirty="0" smtClean="0">
                <a:effectLst>
                  <a:outerShdw blurRad="38100" dist="38100" dir="2700000" algn="tl">
                    <a:srgbClr val="000000">
                      <a:alpha val="43137"/>
                    </a:srgbClr>
                  </a:outerShdw>
                </a:effectLst>
              </a:rPr>
              <a:t>2000 Members, across 60 Countries</a:t>
            </a:r>
          </a:p>
          <a:p>
            <a:pPr lvl="1"/>
            <a:r>
              <a:rPr lang="en-US" dirty="0" smtClean="0"/>
              <a:t>Many of our Members have been with us over 10 years</a:t>
            </a:r>
          </a:p>
        </p:txBody>
      </p:sp>
    </p:spTree>
    <p:extLst>
      <p:ext uri="{BB962C8B-B14F-4D97-AF65-F5344CB8AC3E}">
        <p14:creationId xmlns:p14="http://schemas.microsoft.com/office/powerpoint/2010/main" val="20681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2652" y="458931"/>
            <a:ext cx="11054598" cy="548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8997272" y="2746110"/>
            <a:ext cx="2098307" cy="21945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NBIA has Member Organizations in all 50 US States, plus Puerto Rico and the US Virgin Islands</a:t>
            </a:r>
            <a:endParaRPr lang="en-US" dirty="0"/>
          </a:p>
        </p:txBody>
      </p:sp>
    </p:spTree>
    <p:extLst>
      <p:ext uri="{BB962C8B-B14F-4D97-AF65-F5344CB8AC3E}">
        <p14:creationId xmlns:p14="http://schemas.microsoft.com/office/powerpoint/2010/main" val="377906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5760" y="457200"/>
            <a:ext cx="11535237" cy="548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6627894" y="3605365"/>
            <a:ext cx="3066388" cy="13302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27% of NBIA Members are International</a:t>
            </a:r>
          </a:p>
          <a:p>
            <a:pPr marL="285750" indent="-285750">
              <a:buFont typeface="Arial" panose="020B0604020202020204" pitchFamily="34" charset="0"/>
              <a:buChar char="•"/>
            </a:pPr>
            <a:r>
              <a:rPr lang="en-US" dirty="0" smtClean="0"/>
              <a:t>60 Countries</a:t>
            </a:r>
          </a:p>
          <a:p>
            <a:pPr marL="285750" indent="-285750">
              <a:buFont typeface="Arial" panose="020B0604020202020204" pitchFamily="34" charset="0"/>
              <a:buChar char="•"/>
            </a:pPr>
            <a:r>
              <a:rPr lang="en-US" dirty="0" smtClean="0"/>
              <a:t>9 Global Regions</a:t>
            </a:r>
            <a:endParaRPr lang="en-US" dirty="0"/>
          </a:p>
        </p:txBody>
      </p:sp>
    </p:spTree>
    <p:extLst>
      <p:ext uri="{BB962C8B-B14F-4D97-AF65-F5344CB8AC3E}">
        <p14:creationId xmlns:p14="http://schemas.microsoft.com/office/powerpoint/2010/main" val="3883643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p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39" y="2089361"/>
            <a:ext cx="2084832" cy="1737360"/>
          </a:xfrm>
          <a:prstGeom prst="rect">
            <a:avLst/>
          </a:prstGeom>
        </p:spPr>
      </p:pic>
      <p:sp>
        <p:nvSpPr>
          <p:cNvPr id="4" name="Title 3"/>
          <p:cNvSpPr>
            <a:spLocks noGrp="1"/>
          </p:cNvSpPr>
          <p:nvPr>
            <p:ph type="ctrTitle"/>
          </p:nvPr>
        </p:nvSpPr>
        <p:spPr/>
        <p:txBody>
          <a:bodyPr/>
          <a:lstStyle/>
          <a:p>
            <a:pPr algn="r"/>
            <a:r>
              <a:rPr lang="en-US" dirty="0" smtClean="0"/>
              <a:t>A Peek Behind The Pins</a:t>
            </a:r>
            <a:endParaRPr lang="en-US" dirty="0"/>
          </a:p>
        </p:txBody>
      </p:sp>
    </p:spTree>
    <p:extLst>
      <p:ext uri="{BB962C8B-B14F-4D97-AF65-F5344CB8AC3E}">
        <p14:creationId xmlns:p14="http://schemas.microsoft.com/office/powerpoint/2010/main" val="302500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37284" y="5119400"/>
            <a:ext cx="4529960" cy="954107"/>
          </a:xfrm>
          <a:prstGeom prst="rect">
            <a:avLst/>
          </a:prstGeom>
          <a:noFill/>
        </p:spPr>
        <p:txBody>
          <a:bodyPr wrap="square" rtlCol="0">
            <a:spAutoFit/>
          </a:bodyPr>
          <a:lstStyle/>
          <a:p>
            <a:pPr algn="r"/>
            <a:r>
              <a:rPr lang="en-US" sz="2800" dirty="0">
                <a:solidFill>
                  <a:schemeClr val="tx1">
                    <a:lumMod val="65000"/>
                    <a:lumOff val="35000"/>
                  </a:schemeClr>
                </a:solidFill>
              </a:rPr>
              <a:t>Create Business </a:t>
            </a:r>
            <a:r>
              <a:rPr lang="en-US" sz="2800" dirty="0" smtClean="0">
                <a:solidFill>
                  <a:schemeClr val="tx1">
                    <a:lumMod val="65000"/>
                    <a:lumOff val="35000"/>
                  </a:schemeClr>
                </a:solidFill>
              </a:rPr>
              <a:t>Incubator </a:t>
            </a:r>
            <a:r>
              <a:rPr lang="en-US" sz="2800" dirty="0">
                <a:solidFill>
                  <a:schemeClr val="tx1">
                    <a:lumMod val="65000"/>
                    <a:lumOff val="35000"/>
                  </a:schemeClr>
                </a:solidFill>
              </a:rPr>
              <a:t>Västerås, </a:t>
            </a:r>
            <a:r>
              <a:rPr lang="en-US" sz="2800" dirty="0" smtClean="0">
                <a:solidFill>
                  <a:schemeClr val="tx1">
                    <a:lumMod val="65000"/>
                    <a:lumOff val="35000"/>
                  </a:schemeClr>
                </a:solidFill>
              </a:rPr>
              <a:t>Sweden</a:t>
            </a:r>
            <a:endParaRPr lang="en-US" sz="2800" dirty="0">
              <a:solidFill>
                <a:schemeClr val="tx1">
                  <a:lumMod val="65000"/>
                  <a:lumOff val="35000"/>
                </a:schemeClr>
              </a:solidFill>
            </a:endParaRPr>
          </a:p>
        </p:txBody>
      </p:sp>
      <p:sp>
        <p:nvSpPr>
          <p:cNvPr id="9" name="Title 5"/>
          <p:cNvSpPr txBox="1">
            <a:spLocks/>
          </p:cNvSpPr>
          <p:nvPr/>
        </p:nvSpPr>
        <p:spPr>
          <a:xfrm>
            <a:off x="1202919" y="284176"/>
            <a:ext cx="9784080" cy="1508760"/>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dirty="0" smtClean="0">
                <a:solidFill>
                  <a:schemeClr val="tx1"/>
                </a:solidFill>
              </a:rPr>
              <a:t>Today’s Incubators Are Cool….</a:t>
            </a:r>
            <a:endParaRPr lang="en-US" dirty="0">
              <a:solidFill>
                <a:schemeClr val="tx1"/>
              </a:solidFill>
            </a:endParaRPr>
          </a:p>
        </p:txBody>
      </p:sp>
      <p:pic>
        <p:nvPicPr>
          <p:cNvPr id="2" name="Picture 1" descr="pressbild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2830" y="1047849"/>
            <a:ext cx="6120791" cy="4080527"/>
          </a:xfrm>
          <a:prstGeom prst="rect">
            <a:avLst/>
          </a:prstGeom>
          <a:ln>
            <a:noFill/>
          </a:ln>
          <a:effectLst>
            <a:outerShdw blurRad="292100" dist="139700" dir="2700000" algn="tl" rotWithShape="0">
              <a:srgbClr val="333333">
                <a:alpha val="65000"/>
              </a:srgbClr>
            </a:outerShdw>
          </a:effectLst>
        </p:spPr>
      </p:pic>
      <p:pic>
        <p:nvPicPr>
          <p:cNvPr id="22" name="Picture 21" descr="Macintosh HD:private:var:folders:9w:sz_vn17s5l51sx7n64lpj8lw0000gn:T:TemporaryItems:pressbild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383" y="1430714"/>
            <a:ext cx="6785811" cy="4642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266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0-#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2055</TotalTime>
  <Words>1050</Words>
  <Application>Microsoft Office PowerPoint</Application>
  <PresentationFormat>Custom</PresentationFormat>
  <Paragraphs>195</Paragraphs>
  <Slides>30</Slides>
  <Notes>25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Banded</vt:lpstr>
      <vt:lpstr>PowerPoint Presentation</vt:lpstr>
      <vt:lpstr>NBIA Update</vt:lpstr>
      <vt:lpstr>Agenda</vt:lpstr>
      <vt:lpstr>About the NBIA</vt:lpstr>
      <vt:lpstr>About the NBIA</vt:lpstr>
      <vt:lpstr>PowerPoint Presentation</vt:lpstr>
      <vt:lpstr>PowerPoint Presentation</vt:lpstr>
      <vt:lpstr>A Peek Behind The Pins</vt:lpstr>
      <vt:lpstr>PowerPoint Presentation</vt:lpstr>
      <vt:lpstr>PowerPoint Presentation</vt:lpstr>
      <vt:lpstr>PowerPoint Presentation</vt:lpstr>
      <vt:lpstr>PowerPoint Presentation</vt:lpstr>
      <vt:lpstr>Urban, Suburban, Rural – All Over  The World</vt:lpstr>
      <vt:lpstr>Our Members Are Creating Wealth</vt:lpstr>
      <vt:lpstr>And We Are Having Fun Along the Way…</vt:lpstr>
      <vt:lpstr>Leadership Team</vt:lpstr>
      <vt:lpstr>Leadership Team</vt:lpstr>
      <vt:lpstr>Direction</vt:lpstr>
      <vt:lpstr>PowerPoint Presentation</vt:lpstr>
      <vt:lpstr>Our members are more than incubators,      they include the entire ecosystem…</vt:lpstr>
      <vt:lpstr>Four Strategic Pillars</vt:lpstr>
      <vt:lpstr>Curated Curriculums</vt:lpstr>
      <vt:lpstr>Global Connectors</vt:lpstr>
      <vt:lpstr>Entrepreneur-facing Services</vt:lpstr>
      <vt:lpstr>Thought Leadership</vt:lpstr>
      <vt:lpstr>Vision</vt:lpstr>
      <vt:lpstr>Training Institute</vt:lpstr>
      <vt:lpstr>Training Institute</vt:lpstr>
      <vt:lpstr>Training Institute Course Schedule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dc:title>
  <dc:creator>jgaset</dc:creator>
  <cp:lastModifiedBy>Michael Weiss</cp:lastModifiedBy>
  <cp:revision>112</cp:revision>
  <dcterms:created xsi:type="dcterms:W3CDTF">2015-03-05T19:48:38Z</dcterms:created>
  <dcterms:modified xsi:type="dcterms:W3CDTF">2015-05-29T19:59:19Z</dcterms:modified>
</cp:coreProperties>
</file>